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60" r:id="rId7"/>
    <p:sldId id="259" r:id="rId8"/>
    <p:sldId id="263" r:id="rId9"/>
    <p:sldId id="265" r:id="rId10"/>
    <p:sldId id="288" r:id="rId11"/>
    <p:sldId id="289" r:id="rId12"/>
    <p:sldId id="290" r:id="rId13"/>
    <p:sldId id="293" r:id="rId14"/>
    <p:sldId id="291" r:id="rId15"/>
    <p:sldId id="292" r:id="rId16"/>
    <p:sldId id="294" r:id="rId17"/>
    <p:sldId id="295" r:id="rId18"/>
    <p:sldId id="298" r:id="rId19"/>
    <p:sldId id="296" r:id="rId20"/>
    <p:sldId id="297" r:id="rId21"/>
    <p:sldId id="299" r:id="rId22"/>
    <p:sldId id="300" r:id="rId23"/>
    <p:sldId id="301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74" r:id="rId39"/>
    <p:sldId id="282" r:id="rId40"/>
    <p:sldId id="283" r:id="rId41"/>
    <p:sldId id="284" r:id="rId42"/>
    <p:sldId id="285" r:id="rId43"/>
    <p:sldId id="286" r:id="rId44"/>
    <p:sldId id="287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7A3B8A5-4552-493A-8B9F-0E8D572422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C0768B6-BDCF-40D0-8F40-88CDCE421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B8A5-4552-493A-8B9F-0E8D572422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B6-BDCF-40D0-8F40-88CDCE421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B8A5-4552-493A-8B9F-0E8D572422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B6-BDCF-40D0-8F40-88CDCE421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B8A5-4552-493A-8B9F-0E8D572422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B6-BDCF-40D0-8F40-88CDCE421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7A3B8A5-4552-493A-8B9F-0E8D572422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C0768B6-BDCF-40D0-8F40-88CDCE421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B8A5-4552-493A-8B9F-0E8D572422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B6-BDCF-40D0-8F40-88CDCE421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B8A5-4552-493A-8B9F-0E8D572422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B6-BDCF-40D0-8F40-88CDCE421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B8A5-4552-493A-8B9F-0E8D572422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B6-BDCF-40D0-8F40-88CDCE421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B8A5-4552-493A-8B9F-0E8D572422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B6-BDCF-40D0-8F40-88CDCE421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B8A5-4552-493A-8B9F-0E8D572422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B6-BDCF-40D0-8F40-88CDCE421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B8A5-4552-493A-8B9F-0E8D572422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8B6-BDCF-40D0-8F40-88CDCE421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A3B8A5-4552-493A-8B9F-0E8D5724222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0768B6-BDCF-40D0-8F40-88CDCE4217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6" name="AutoShape 2" descr="1 марта – Всемирный день гражданской обороны. Нижневартовск 27.02.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1 марта – Всемирный день гражданской обороны. Нижневартовск 27.02.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1 марта – Всемирный день гражданской обороны. Нижневартовск 27.02.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1 марта - Всемирный день гражданской обороны - Лента новостей Кры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48152"/>
            <a:ext cx="5472608" cy="4937760"/>
          </a:xfrm>
        </p:spPr>
        <p:txBody>
          <a:bodyPr/>
          <a:lstStyle/>
          <a:p>
            <a:pPr algn="just"/>
            <a:r>
              <a:rPr lang="ru-RU" dirty="0"/>
              <a:t>При возникновении пожара </a:t>
            </a:r>
            <a:r>
              <a:rPr lang="ru-RU" b="1" dirty="0" smtClean="0">
                <a:solidFill>
                  <a:srgbClr val="FF0000"/>
                </a:solidFill>
              </a:rPr>
              <a:t>немедленно </a:t>
            </a:r>
            <a:r>
              <a:rPr lang="ru-RU" b="1" dirty="0">
                <a:solidFill>
                  <a:srgbClr val="FF0000"/>
                </a:solidFill>
              </a:rPr>
              <a:t>сообщить </a:t>
            </a:r>
            <a:r>
              <a:rPr lang="ru-RU" dirty="0"/>
              <a:t>работнику школы.</a:t>
            </a:r>
          </a:p>
          <a:p>
            <a:pPr algn="just"/>
            <a:r>
              <a:rPr lang="ru-RU" dirty="0"/>
              <a:t>При опасности пожара находиться возле учителя. </a:t>
            </a:r>
            <a:r>
              <a:rPr lang="ru-RU" b="1" dirty="0">
                <a:solidFill>
                  <a:srgbClr val="FF0000"/>
                </a:solidFill>
              </a:rPr>
              <a:t>Строго выполнять его распоряжения. </a:t>
            </a:r>
          </a:p>
          <a:p>
            <a:pPr algn="just"/>
            <a:r>
              <a:rPr lang="ru-RU" dirty="0"/>
              <a:t>Не поддаваться панике. </a:t>
            </a:r>
          </a:p>
          <a:p>
            <a:pPr algn="just"/>
            <a:r>
              <a:rPr lang="ru-RU" dirty="0"/>
              <a:t>Внимательно слушать оповещение по школе и действовать согласно указаниям сотрудников школы. </a:t>
            </a:r>
          </a:p>
          <a:p>
            <a:endParaRPr lang="ru-RU" dirty="0"/>
          </a:p>
        </p:txBody>
      </p:sp>
      <p:pic>
        <p:nvPicPr>
          <p:cNvPr id="2050" name="Picture 2" descr="Пожарная безопасность в школе: системы сигнализации и пожаротушения | Блог  Видеогл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8902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4896544" cy="49377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По команде учителя </a:t>
            </a:r>
            <a:r>
              <a:rPr lang="ru-RU" dirty="0"/>
              <a:t>(преподавателя) школы эвакуироваться из здания в соответствии с определенным порядком и планом эвакуации. При этом </a:t>
            </a:r>
            <a:r>
              <a:rPr lang="ru-RU" b="1" dirty="0">
                <a:solidFill>
                  <a:srgbClr val="FF0000"/>
                </a:solidFill>
              </a:rPr>
              <a:t>не бежать</a:t>
            </a:r>
            <a:r>
              <a:rPr lang="ru-RU" dirty="0"/>
              <a:t>, не мешать своим товарищам, помогать малышам и одноклассникам.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Нельзя ходить </a:t>
            </a:r>
            <a:r>
              <a:rPr lang="ru-RU" dirty="0"/>
              <a:t>в задымленном помещении </a:t>
            </a:r>
            <a:r>
              <a:rPr lang="ru-RU" b="1" dirty="0">
                <a:solidFill>
                  <a:srgbClr val="FF0000"/>
                </a:solidFill>
              </a:rPr>
              <a:t>в полный рост</a:t>
            </a:r>
            <a:r>
              <a:rPr lang="ru-RU" dirty="0"/>
              <a:t>: дым всегда скапливается в верхней части комнаты или здания, поэтому лучше пригнуться, закрыв нос и рот платком, и выбираться из помещения.</a:t>
            </a:r>
          </a:p>
          <a:p>
            <a:endParaRPr lang="ru-RU" dirty="0"/>
          </a:p>
        </p:txBody>
      </p:sp>
      <p:pic>
        <p:nvPicPr>
          <p:cNvPr id="3074" name="Picture 2" descr="Акт проведения тренировки по эвакуации людей при пожаре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41771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5112568" cy="4968552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Нельзя прятаться во время пожара под парту, в шкаф</a:t>
            </a:r>
            <a:r>
              <a:rPr lang="ru-RU" dirty="0"/>
              <a:t>: от огня и дыма спрятаться невозможно. </a:t>
            </a:r>
          </a:p>
          <a:p>
            <a:pPr algn="just"/>
            <a:r>
              <a:rPr lang="ru-RU" dirty="0"/>
              <a:t>При выходе из здания школы находиться в месте, указанном учителем. Учащимся не разрешается участвовать в пожаротушении здания и эвакуации его имущества. </a:t>
            </a:r>
          </a:p>
          <a:p>
            <a:endParaRPr lang="ru-RU" dirty="0"/>
          </a:p>
        </p:txBody>
      </p:sp>
      <p:pic>
        <p:nvPicPr>
          <p:cNvPr id="4098" name="Picture 2" descr="Американским школам предложили пуленепробиваемые парты на случай стрельбы —  Новые Известия - новости России и мира сегодн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9809" r="23691"/>
          <a:stretch/>
        </p:blipFill>
        <p:spPr bwMode="auto">
          <a:xfrm>
            <a:off x="5507919" y="1490445"/>
            <a:ext cx="3277590" cy="306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864665" flipV="1">
            <a:off x="4893620" y="3017225"/>
            <a:ext cx="4705472" cy="945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8735335" flipH="1">
            <a:off x="4789940" y="3048506"/>
            <a:ext cx="4859614" cy="114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33010" y="4005064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Правила пожарной безопасности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39752" y="5157192"/>
            <a:ext cx="5832648" cy="720080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В случае пожара </a:t>
            </a:r>
            <a:r>
              <a:rPr lang="ru-RU" sz="4000" b="1" u="sng" dirty="0">
                <a:solidFill>
                  <a:srgbClr val="FF0000"/>
                </a:solidFill>
              </a:rPr>
              <a:t>в доме, квартире </a:t>
            </a:r>
          </a:p>
          <a:p>
            <a:endParaRPr lang="ru-RU" sz="4500" b="1" u="sng" dirty="0">
              <a:solidFill>
                <a:srgbClr val="FF0000"/>
              </a:solidFill>
            </a:endParaRPr>
          </a:p>
        </p:txBody>
      </p:sp>
      <p:pic>
        <p:nvPicPr>
          <p:cNvPr id="5124" name="Picture 4" descr="МЧС РА - ПОЖАР В КВАРТ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8420"/>
            <a:ext cx="5472608" cy="2888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41352"/>
            <a:ext cx="5328592" cy="49377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Звоните </a:t>
            </a:r>
            <a:r>
              <a:rPr lang="ru-RU" dirty="0"/>
              <a:t>в пожарную охрану по </a:t>
            </a:r>
            <a:r>
              <a:rPr lang="ru-RU" b="1" dirty="0">
                <a:solidFill>
                  <a:srgbClr val="FF0000"/>
                </a:solidFill>
              </a:rPr>
              <a:t>номеру 101 </a:t>
            </a:r>
            <a:r>
              <a:rPr lang="ru-RU" dirty="0"/>
              <a:t>и сообщите о происшествии. По возможности, оповестите взрослых. </a:t>
            </a:r>
          </a:p>
          <a:p>
            <a:pPr algn="just"/>
            <a:r>
              <a:rPr lang="ru-RU" dirty="0"/>
              <a:t>Постарайтесь затушить огонь своими силами. Но помните, если с огнем </a:t>
            </a:r>
            <a:r>
              <a:rPr lang="ru-RU" b="1" dirty="0">
                <a:solidFill>
                  <a:srgbClr val="FF0000"/>
                </a:solidFill>
              </a:rPr>
              <a:t>не удалось справиться в течение нескольких минут, то дальнейшие попытки бесполезны и смертельно опасны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Для предупреждения пожара дома нужно соблюдать правила пожарной безопасности в </a:t>
            </a:r>
            <a:r>
              <a:rPr lang="ru-RU" dirty="0" smtClean="0"/>
              <a:t>доме.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При пожаре звонить 101 табличка 112: наклейки, ГОСТ, знак, номера телефон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3916" r="3032" b="3204"/>
          <a:stretch/>
        </p:blipFill>
        <p:spPr bwMode="auto">
          <a:xfrm>
            <a:off x="5711184" y="1340768"/>
            <a:ext cx="3096344" cy="2389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2924944"/>
            <a:ext cx="5881464" cy="1066800"/>
          </a:xfrm>
        </p:spPr>
        <p:txBody>
          <a:bodyPr>
            <a:noAutofit/>
          </a:bodyPr>
          <a:lstStyle/>
          <a:p>
            <a:r>
              <a:rPr lang="ru-RU" b="1" dirty="0"/>
              <a:t>Чем можно тушить огонь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/>
              <a:t>ранней </a:t>
            </a:r>
            <a:r>
              <a:rPr lang="ru-RU" b="1" dirty="0" smtClean="0"/>
              <a:t>стадии?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64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266928" cy="4937760"/>
          </a:xfrm>
        </p:spPr>
        <p:txBody>
          <a:bodyPr/>
          <a:lstStyle/>
          <a:p>
            <a:pPr algn="just"/>
            <a:r>
              <a:rPr lang="ru-RU" b="1" u="sng" dirty="0" smtClean="0"/>
              <a:t>твердые </a:t>
            </a:r>
            <a:r>
              <a:rPr lang="ru-RU" b="1" u="sng" dirty="0"/>
              <a:t>предметы</a:t>
            </a:r>
            <a:r>
              <a:rPr lang="ru-RU" dirty="0"/>
              <a:t> лучше тушить </a:t>
            </a:r>
            <a:r>
              <a:rPr lang="ru-RU" b="1" dirty="0">
                <a:solidFill>
                  <a:srgbClr val="FF0000"/>
                </a:solidFill>
              </a:rPr>
              <a:t>водой, песком, землей, плотной тканью </a:t>
            </a:r>
            <a:r>
              <a:rPr lang="ru-RU" dirty="0"/>
              <a:t>или </a:t>
            </a:r>
            <a:r>
              <a:rPr lang="ru-RU" b="1" dirty="0">
                <a:solidFill>
                  <a:srgbClr val="FF0000"/>
                </a:solidFill>
              </a:rPr>
              <a:t>огнетушителем</a:t>
            </a:r>
            <a:r>
              <a:rPr lang="ru-RU" dirty="0"/>
              <a:t>. </a:t>
            </a:r>
          </a:p>
          <a:p>
            <a:pPr algn="just"/>
            <a:r>
              <a:rPr lang="ru-RU" b="1" u="sng" dirty="0"/>
              <a:t>горючие жидкости </a:t>
            </a:r>
            <a:r>
              <a:rPr lang="ru-RU" dirty="0"/>
              <a:t>можно засыпать </a:t>
            </a:r>
            <a:r>
              <a:rPr lang="ru-RU" b="1" dirty="0">
                <a:solidFill>
                  <a:srgbClr val="FF0000"/>
                </a:solidFill>
              </a:rPr>
              <a:t>песком, землей, накрыть плотной тканью </a:t>
            </a:r>
            <a:r>
              <a:rPr lang="ru-RU" dirty="0"/>
              <a:t>или </a:t>
            </a:r>
            <a:r>
              <a:rPr lang="ru-RU" b="1" dirty="0">
                <a:solidFill>
                  <a:srgbClr val="FF0000"/>
                </a:solidFill>
              </a:rPr>
              <a:t>использовать огнетушитель</a:t>
            </a:r>
            <a:r>
              <a:rPr lang="ru-RU" dirty="0"/>
              <a:t>. </a:t>
            </a:r>
          </a:p>
          <a:p>
            <a:pPr algn="just"/>
            <a:r>
              <a:rPr lang="ru-RU" b="1" u="sng" dirty="0"/>
              <a:t>электрические приборы и провода </a:t>
            </a:r>
            <a:r>
              <a:rPr lang="ru-RU" b="1" dirty="0">
                <a:solidFill>
                  <a:srgbClr val="FF0000"/>
                </a:solidFill>
              </a:rPr>
              <a:t>сначала обесточим</a:t>
            </a:r>
            <a:r>
              <a:rPr lang="ru-RU" dirty="0"/>
              <a:t>, а </a:t>
            </a:r>
            <a:r>
              <a:rPr lang="ru-RU" b="1" dirty="0">
                <a:solidFill>
                  <a:srgbClr val="FF0000"/>
                </a:solidFill>
              </a:rPr>
              <a:t>потом тушим водой</a:t>
            </a:r>
            <a:r>
              <a:rPr lang="ru-RU" dirty="0"/>
              <a:t>, </a:t>
            </a:r>
            <a:r>
              <a:rPr lang="ru-RU" b="1" dirty="0">
                <a:solidFill>
                  <a:srgbClr val="FF0000"/>
                </a:solidFill>
              </a:rPr>
              <a:t>плотной тканью </a:t>
            </a:r>
            <a:r>
              <a:rPr lang="ru-RU" dirty="0"/>
              <a:t>или </a:t>
            </a:r>
            <a:r>
              <a:rPr lang="ru-RU" b="1" dirty="0">
                <a:solidFill>
                  <a:srgbClr val="FF0000"/>
                </a:solidFill>
              </a:rPr>
              <a:t>огнетушителем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7170" name="Picture 2" descr="Какой огнетушитель должен быть в автомобиле?Авториа.org — блог автосайта №1  в Украи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27" y="1432580"/>
            <a:ext cx="2619375" cy="174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к отключить свет в квартире: в щитке, подъезде, когда необходимо выклю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61" y="4149080"/>
            <a:ext cx="2767596" cy="175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2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5915000" cy="493776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ОСТОРОЖНО! </a:t>
            </a:r>
            <a:r>
              <a:rPr lang="ru-RU" b="1" u="sng" dirty="0"/>
              <a:t>Телевизор</a:t>
            </a:r>
            <a:r>
              <a:rPr lang="ru-RU" dirty="0"/>
              <a:t> может взорваться, поэтому </a:t>
            </a:r>
            <a:r>
              <a:rPr lang="ru-RU" b="1" dirty="0">
                <a:solidFill>
                  <a:srgbClr val="FF0000"/>
                </a:solidFill>
              </a:rPr>
              <a:t>находиться слишком близко от него не стоит</a:t>
            </a:r>
            <a:r>
              <a:rPr lang="ru-RU" dirty="0"/>
              <a:t>. </a:t>
            </a:r>
          </a:p>
          <a:p>
            <a:r>
              <a:rPr lang="ru-RU" dirty="0"/>
              <a:t>если от плиты на кухне загорелась </a:t>
            </a:r>
            <a:r>
              <a:rPr lang="ru-RU" b="1" u="sng" dirty="0"/>
              <a:t>кухонная утварь, шторы </a:t>
            </a:r>
            <a:r>
              <a:rPr lang="ru-RU" dirty="0"/>
              <a:t>или </a:t>
            </a:r>
            <a:r>
              <a:rPr lang="ru-RU" b="1" u="sng" dirty="0"/>
              <a:t>полотенца</a:t>
            </a:r>
            <a:r>
              <a:rPr lang="ru-RU" dirty="0"/>
              <a:t>, тушите огонь </a:t>
            </a:r>
            <a:r>
              <a:rPr lang="ru-RU" b="1" dirty="0">
                <a:solidFill>
                  <a:srgbClr val="FF0000"/>
                </a:solidFill>
              </a:rPr>
              <a:t>тряпками, обернув руки мокрым полотенцем</a:t>
            </a:r>
            <a:r>
              <a:rPr lang="ru-RU" dirty="0"/>
              <a:t>; </a:t>
            </a:r>
          </a:p>
          <a:p>
            <a:r>
              <a:rPr lang="ru-RU" b="1" u="sng" dirty="0"/>
              <a:t>небольшое возгорание на кухне </a:t>
            </a:r>
            <a:r>
              <a:rPr lang="ru-RU" dirty="0"/>
              <a:t>можно ликвидировать с помощью </a:t>
            </a:r>
            <a:r>
              <a:rPr lang="ru-RU" b="1" dirty="0">
                <a:solidFill>
                  <a:srgbClr val="FF0000"/>
                </a:solidFill>
              </a:rPr>
              <a:t>крупы, соли </a:t>
            </a:r>
            <a:r>
              <a:rPr lang="ru-RU" dirty="0"/>
              <a:t>или </a:t>
            </a:r>
            <a:r>
              <a:rPr lang="ru-RU" b="1" dirty="0">
                <a:solidFill>
                  <a:srgbClr val="FF0000"/>
                </a:solidFill>
              </a:rPr>
              <a:t>стирального порошка</a:t>
            </a:r>
            <a:r>
              <a:rPr lang="ru-RU" dirty="0"/>
              <a:t>. </a:t>
            </a:r>
          </a:p>
          <a:p>
            <a:r>
              <a:rPr lang="ru-RU" dirty="0"/>
              <a:t>Средства для тушения разных вещей меняются. </a:t>
            </a:r>
            <a:r>
              <a:rPr lang="ru-RU" b="1" dirty="0">
                <a:solidFill>
                  <a:srgbClr val="FF0000"/>
                </a:solidFill>
              </a:rPr>
              <a:t>И только огнетушитель остается во всех случаях</a:t>
            </a:r>
            <a:r>
              <a:rPr lang="ru-RU" dirty="0"/>
              <a:t>. Огнетушитель должен быть в каждом доме. Им можно потушить практически любой начинающийся пожар.</a:t>
            </a:r>
          </a:p>
          <a:p>
            <a:endParaRPr lang="ru-RU" dirty="0"/>
          </a:p>
        </p:txBody>
      </p:sp>
      <p:pic>
        <p:nvPicPr>
          <p:cNvPr id="8194" name="Picture 2" descr="Как потушить любой вид пожара на кухне | Будь лучше каждый день! 💡 | Дз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72374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Огнетушители: виды, принцип работы, правила использования | Блог на  Bezpeka-shop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43" y="3788161"/>
            <a:ext cx="2728687" cy="2273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2996952"/>
            <a:ext cx="6961584" cy="1066800"/>
          </a:xfrm>
        </p:spPr>
        <p:txBody>
          <a:bodyPr/>
          <a:lstStyle/>
          <a:p>
            <a:r>
              <a:rPr lang="ru-RU" b="1" dirty="0"/>
              <a:t>Как использовать огнетушитель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17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347048" cy="4937760"/>
          </a:xfrm>
        </p:spPr>
        <p:txBody>
          <a:bodyPr/>
          <a:lstStyle/>
          <a:p>
            <a:r>
              <a:rPr lang="ru-RU" sz="3600" dirty="0" smtClean="0"/>
              <a:t>Сорвать пломбу</a:t>
            </a:r>
            <a:endParaRPr lang="ru-RU" sz="3600" dirty="0"/>
          </a:p>
          <a:p>
            <a:r>
              <a:rPr lang="ru-RU" sz="3600" dirty="0"/>
              <a:t>Выдернуть </a:t>
            </a:r>
            <a:r>
              <a:rPr lang="ru-RU" sz="3600" dirty="0" smtClean="0"/>
              <a:t>чеку </a:t>
            </a:r>
            <a:endParaRPr lang="ru-RU" sz="3600" dirty="0"/>
          </a:p>
          <a:p>
            <a:r>
              <a:rPr lang="ru-RU" sz="3600" dirty="0"/>
              <a:t>Направить раструб на </a:t>
            </a:r>
            <a:r>
              <a:rPr lang="ru-RU" sz="3600" dirty="0" smtClean="0"/>
              <a:t>пламя</a:t>
            </a:r>
            <a:endParaRPr lang="ru-RU" sz="3600" dirty="0"/>
          </a:p>
          <a:p>
            <a:r>
              <a:rPr lang="ru-RU" sz="3600" dirty="0"/>
              <a:t>Нажать на </a:t>
            </a:r>
            <a:r>
              <a:rPr lang="ru-RU" sz="3600" dirty="0" smtClean="0"/>
              <a:t>рычаг</a:t>
            </a:r>
            <a:endParaRPr lang="ru-RU" sz="3600" dirty="0"/>
          </a:p>
          <a:p>
            <a:endParaRPr lang="ru-RU" dirty="0"/>
          </a:p>
        </p:txBody>
      </p:sp>
      <p:sp>
        <p:nvSpPr>
          <p:cNvPr id="4" name="AutoShape 2" descr="Как пользоваться огнетушителем: инструкция по применению | Пожарная Комп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к пользоваться огнетушителем: инструкция по применению | Пожарная Компан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png;base64,iVBORw0KGgoAAAANSUhEUgAAAZ4AAAB6CAMAAAC4AMUdAAAB9VBMVEX////29vYAAAD/597Lycn/RCD2+/v38fD/Sh//+vn/Th/yXU7zSTD/Uh7uFQD9tKz3tq7V1NTw8PD37Ovzhnv0lIv1i3/4ycT1n5X0bl31hHfvKAD5mo/zWEXvMhX+2tb0dGb/6uj9083f39/3nzbn5+f0PSAfHh5oaWlxcXGlpaV5eXnmrqhVVVXFxcW2traQkJBZWVmrq6s3NzeIiIhJSUmNjY1YWFhjY2MtLS1LS0v/xwCdnZ25mZb/fgAVFRXKJACAkpXYPAD4vaspKSl1UU+4KgAbGxv/9ev/5sv/7tr4qFD/cgD/hAD89nnfSBr/2rb6xI72mB/8w2H4QAD/3Ebs2c/Owrp8AABRAACJe3amJxKRXR3/jTD/0KX/6qL/lAL/44T/0SocBgBAMSu+sanhy8G0pJ1NQT2YaWSNVlGMAACng3xpXFeWhoFZSTK9fk+mRTaxQzWkUUc7LytjAACCNjARIyQwBgGkKhpkPjmGLR9sVFCMPg1VHh24MRtwMSrEbWA7AABnQxS7jyVQKwA8GRc+EgBuJw2cZB07KAZJJg5rTC6Cd2zHehS1NSG2eidrAAD/tnjEOQhcaWv7sGH/m1b/rXb/uxL/9tb/7rz/qAv/06P/niz+wXT/3ZP/1XP+xkP/lEb/6JX/2l+7eXP+skD2/DsUAAAgAElEQVR4nO2djWPcxnXgZyDQMd2q7Yzu2qZKlKajEQFMgcHnEruCtYxvI4ISZZOyRcmUTctuKTJRyLaJndaOL3aTXtvc1blKrRLZlpPUVv133psB9ou72MVSZGxf/Wxqd7HAfP3mvXlvZoBFhiD4S/lcChEGEp91Ib6UahHoi6E7CKHPugifhZAvSK39WJifdRk+CzkCPEhL+Vqk2P3YO4iHzkFlzoOnom5Sg6n2L5Ckm0wvw94ZZWKDifQT776UZ3Wz6Cffz693GPUu6uWDhtIrM9Rvh0szWO7Hb9qjwGMbIE3GO4bRDhFpg7kUAZJtw7Ao8tWXEvEmvKSYt+Al4pHEmBmYRSZGcQKXwFE1BnJ4ExXWlizAsRjzCF5a2PAQyiKKuW1EHrYMY9kwSAxfZZgGDYQ8g9FIJw0JQyIdiaTB4OpMNinGSYaEQJgnEmHHMBqQkyqWhczICLjOjwdGApmoNA0WRqpaGXbhwwJJjHbbaDPDw9hKVRphi2J4SX3IuMPgaygNE/pKyFaVClH1UT5+2x4BHtcmZmgQbmQkNExiEGQaLgo7HmkKFEfENDnAkMRqQXs1iEnoQogwATxtD7F2BKd7psmwarSQiLZO1GtL4grE2466QAFuL2DqusRvE0b8Bc/EokU8aIIEGt41CG1ncCZcSSCRDIoTZUCNSAPwRD6yLMDTCZHTll4bsBsSsmRGbNoLOr9l22xA69oBFBc7HTiS+rgZwydKoORwMLUQXEUhjRB6Aby0YoRbBiHE7hATyKlzkdMxPchOdDwTCv3YbXsUeGKEiMIDvc+NFR5L4YlAdVo4drWWE6h6rPBI9RE6N1Las+yhWOOhhSXgcC1R7Ql4ljmyFB4TLoBmATXsYBNSwZ0MobAJVwgLoSjG0Eoe9FsKrHUiqgAIWqgRIdHCsl3isQFPM0RtuFq2OTc42KNGghHVnRwoIpz4yLaVYQqbSOMBBtpeiRT+gavgLNpUeCiGF6i3bC9AZpATVoVVJ2eJUlbcdhD+/ODBXTypgHdmS7SQbBICzRInjLECj1B4Msag68G/nsJj8uVY4TEZUVAAAxOJTlR2ONZ4JHwFSbMoW4aD8A2oCLQfh0ZbhEQ8hSfxFR6HEWWoNB44SAy+4ICxwRqPnTJmQnMbpi4MN5S2WjbGNIKWRKpVMbAp8XSg0AFoj6+TRCJQRTKknSI+hCdqNKE0scZjqZphIE4BjxF+/vCE0FwS6h6FflIYYaaNOeiR18UDH32s/jU0HtGQTWhIEGWX9IgQ6g4rowLPsrLh1DCFkO0CT9G9FR6VNKathkwgU9rRQ5FqfI9J6Cq4lbYZLkrl65PVIKhGEF3YLh48Do8+2ceJHv9KPEAhkkN4fMi43cVj68EVx4sKDxIRYZ8zPGqAb0BbhwsYxntl3OIEx4F2a0AZCjxSWQBl3Djg6YQGdZqDxo3BB6UCyE9ooT3KY4M2brKwxMN5F09p3LIFjw0ZN3BRMkXYsOBfZ9mIAI+yPTTqas8gHmhMwNOCd7ZV4nEiKLQ9YNyCImEYpgbxNGB47eGxYm3chAV4fIRT3Rkeu22P1LhRqioBdlfj4Ugu07jVtd4FHq0bgEe7Bp2FGGk8hfekxx6qGhAjcAtwOfao43Ai4PHgRLBkqMQDacYWdhdaylzRdtkaUBSqh69iVMGU0q5rAG0KbabyK/CIFC5ZhiKhUDkIQdwzbsXY03QKT73Ag5QTMoBnsRmhATxCnwsvCg9U9HNn3HRxiLGMCzyM28o1oJxTaCnO1dvI4dD7u3gWYIDWeIg6qvHw0CjemZzbAlxtD76iykwCHnD8qBpuoP00HsqXG+C1eajAUyRCDPMJXS7ZpY4H8MBYyN0UF3jAuaJFftQIuWeYPTy4xKOTLPGYbVNrD3WgatDPAqjwIB6oqPJQNR4H/PnPHR71yQSvH0wv2O92GyxTrIIG2TKW4cVIYexptyPWdawNsDiZwgNfgiFSY0/bUD2WGcUFMVjMttHiMAIgB0ygCQeV3XI0HvUVpa2oyH4BUgGlUnh0xTI9EmlpNnqONU1VjFbiwVnXBCEPcgO1VKdB8kqXUjVGQh0Y5OTCZ68oIhwzVHkd5DZ1xoAH3qBUV7QZKWfDp+3Pj2ug+yzUlmmTgllxiILzAwfUC0SsGYd/xSLm6iPmtH8FVZEk016PfsNViaATqrdgKZi+QKVJdYMW31OtYdon7CfGis/6ZH1+r25wSqGd+tSBkxBntDgLUZ2yPq1MnpelLY8W+RfHdN269e6XhhXngLqr17I9Hkt+K3NuFDRK2Yik7gVMeV7QI+0vyJTgsclvp/6FbnA+7bz+BXTGC/4/lf/q3fNzLgWeJ45Xiqy+cuzyW83nt5IN4Hni979+3PL7itAf/u5xyx9DNk987diz+VPVoY+/Nl89VeD549Nf/dPjlK+e/prC899Of/13jlO+fvq/Kzx/eMzZ/M6Zryo8f3Ls2fxODw86VvnmuRLPN+ePUdA3Sjy/92foOPOZP1fi+caxZoNO9/HMHy+eM108x5rNAJ5jla72HHM2X+I5lMx/TvB4vnc0Gc2Ax/H5bGnjkHbfTsfj+X5GZkt/+HqGDuChEqEQP0aS1TIFj7RoSxUHI0oRxRAnFseh/TCl3Z0eHNPepgktVH2nFghob5tEfTypJE2krkbqal7sE4EUuzstVF7wCZV5YuS5Ti/76XgsB4kMUkHFX5lYkV+ZTW8HCy3+uDpT549pKtSZQ3h4hFGbF/WlAxfSYtMIxd3OoxoFPuAiqTLTbtbFn65uWbbpeFKJCHdp6EjLdbLENgN9WNg+tmwn5Y7DU4uIKHZiLnzTl77nm07stFJT2BlatAPanBEPNqBXoBhyiBopT0VKiRUwH/K21dekJSLkBK7nWSmVi4hEKPGZJ5ioiccOUexwSDK2ApNZKctSSyI7DbFlhVnLIhYPTKAoXA5ZYM+GqkSx1xJ+mJE4jrU1GcaTcNyhoWXRRdEiwl4kJE15mNpS+sQy7STM1PI9Mq3UjBMhXdsPHSIy4tgCaPiWQCLNcDO2cSyajCWBhPJ5NfAsqpMiloUuzzIUMNpRhsF0UYsEGLnwRewRC0WUd2Tme3EYy9gzYiQ806YRinhAjcKUzIQHkRQFpoFEmEJSDoO8Lc6bGSiyKVCE/LAhIywb0uDxMu94LutIfwY8UEwzjiXAN00784gtY546Pm4gm9BALSpgl4eNjMdeQr0QJYgEqOktOjLybDmCp5laCzzDEXdxw0uZKUIGLKVpSUckiLpAIITz4JsQBRRqEJA0lLEwUMOBvkihi4AOLIAyLKAI2MrQ9Dy7Hh6Mk2QhI522g1xCm2aTIylQ6qUctaK2tKIkRnDMbbGGB3Bkw7UVHrnQclHCAI8XsVnxUK+BLM9AvhMkBmVBO4S68ZZsUYWniVQ+TeiNsp2lLahI6gUtMgseESWOkChJk8R3Oh0ZLiQihqZCFqEt1XNxwEEj3WUzUpYmwtBfIrKY4ASb1gieFkJNKqGkLo2hXYhL3bZ0FjpSBpaLWQs1Go0Y8KghYZFDDVIWJTzOEtWS0BMS1IgS6M2C+JHBiAhBkzuiBp7Mh/4U4dCXWZhpPAjGIpKghASAhzphbCKGOlwt2cQEjJtsLBCBbM8TcDyBTmFA482CBy1w2mEu9DADWTJFMnOJk0GNWArqWuCxSCxVqZy4KQKol8vCJiUz4AETxW3JLEEQFwQnsoE41NVReAwHvlXak0W0YSbUlArPIlqmcQJ2AjR5zNjTMeE73gI8FvN8sDVhZlLXNFiAWYJiDyoEVSAS0oUatKhoQRd2wTxAGyM7s6mLl6EaFgNTJSXYBVJHe1DsxsiiElyEMESC4XSxAUd9Fz5QJHgImul6KIVebSPHXVxsmZkkGQJ/L3Z96AWCBkGMZ8LDF12JMhjuDVtQsRhQb1E1KaMtF1qG+MhiNgKL5NoY6gF9IWtliAjopLXwNDzkSGy1zNh1CU9dM2wtSiQgbQE1aRBq0QzGnkVrEYeBZTIYRrCNSTNwkIwRWbTxCB44lPIsDbigDrHg1Qtg3Gm50hRYYC5QCFkhxIKAQ4OQKMhUUpnJFtXeBKcVo9S2qZH6LID+0Qzg7NSO6+AZ3p86sKO2f0Lh5wg5sHu2PGfw3Bkca52I2nzW/TC8RfhAyYqcYs9U5r1+3INBNbvJ4zK1wcKr9kT9/cIw9iBsm91zxsU95dUuG7pwsOjFAVMZNMvsHyiy5p3iEwPjmXavPaqwlIdTTjhEWCpnyL577gxhKZkYXZnDfYFCc7J+gSaEpQcuHBVlhdloNInHBZhfzhocSj4vswZTJOSe2pQkINALBUPSzqiDPYLjGFHhMzuOmYMzFWLNggdiB6bUUZoog2EH/F6awSAKFhtGntAXQoaq5+MMh4wLB8GrDLGjsqmHRwoVcEBohnyBiS8Il5CYBxbHswh2sPREDOMI1Ci0fQ4uO3aQyspHNNYO/NHgITDGYqI9ddP2kG87FKobMuKRUpUeE88ia4KrkGUsISnEOC5PwE/JIPZxwtTMHHDczNQzVFvOggfGzY7pcggfccJSvkgj0uIBaYJD2IRcwHdypYrjExyYNrNZC3wgg+iIuR6egIQwAPgO/G+60mLgJ8g2t/AiRHQL4GTFHlTFjMFdS2iLGAzTBDzYgDRkbGbKjB8NHnCrE9yk4HAzl7u8w2lCLc8mni9FYXkfE4+VgdsBeHgr9FFKFnmLJyLxUjuNE44wuIvEsqOZ8URCkKYdZw5WvmazAcEgNFknjkwHPBrAk6YwAuNFknpunMikSVDQUA5vTTyW3ZIaT4vhthfjVNppwqkVezGga4nIxC5F0gpQBD7CsrBYEjfNAHuxK1LlUh0NHi8STWzGkY4kY08F98jxRRpkXpSqKOyx8TTlAB4WoRZvQUxiSUYjjrnCY4TBTGEpiLS5CjY7IqQBt1nCCLgzwoyABjGkwrMIUYmaWzDMlBDqxmBbjZpxjy629CyNJ9B41AxFmHKIrECpIKIjwgM8XioLPAso8aCbmItYNgKPqc52RHgskuA22B14B2GQxpOBGc8ymaG2OuMx8biZmnzwfb6AIxF7y9kCSWgsw9T2MtEywfxAcJnMjCdyEq/pu74DMUHC0zhgURypAFeiNkUNHyVCO74o8GLo2k3WMXlLe0z18CwKAcYNoEJIlXlJbBODRmwhs3gra0GUKSSYGS9pRIAkIoaTkAilZmwnzLHEyKTOoUXaEPB2/CYYghTiVBgEYlCl1JSxbMV1Zg2mCddTq2pSF2GCUoeIhprZRgwajzD9PUfajM6CBxMPkjARpYkkiYlMygJCIR1IOSgmz01W5I9VNvAFrT0lqoSaCq6aUoaChjYpSonNwr3lRYUQY5SrN9zDxTHlijPdLY4GD6a63dQstfLHVTuZqvkwxUTHRUfrWHNcTM6Pk8M51ryYYkfcLw/YFUs12Cp4HcKx9pxZSlTIF8Sxri9fxj2HkaPVnieoVlBlKQqzQ4n6Z9a45zHksfCASWG6+Bj8DWXG1Dojp1gbnsKGapP9BcWT6hulhO+yhKu1jkUGEWRC9GD62Hi4WfnNwPvHwuO1wiZ2nRb3XJF5qQhD4XuRGcgAorkOTYibSREo8/qFxGPbmV6vkb4F7hsBLrGHwjidNe4ZFdxo/oV/Ypzk1/9ycLrvsfCYAkFgDb6tCZ6txbiLIYBrMPDppEsimkpDup6vfJDPCI95iGGyL7a+LdFAXkO2Fjxpu16sbnbXKxePhQcn/kaej4OzsSfY4JmPiQfC4Bbg8ZwSj5VEDuv4Don8Ng1cP3SF/xlqT9qu8rzqiMXU/E3EbA9Ry7M8IZVda+rePRUPmzDn3bo+js2J/NRmesDkPZ5xs3GCl1lq+p7M/CyMzTQDvWlSSVwU0SR2MmUU0GeGx1p4HDySqglSbquGloSJjKjHrFg19hrM5yc29iqzjncUnTw/qEBZa2TNYRIeykaPDQmT2MHMlihGxIMQEUvmMWkSK+QhyrDDTQ/Hozt1jlEOiSdsGUZUzxBK9wn1MgnPvFaF96p2n2WbCsv25uamv7Pdh7OxO2ZBqBrPV/LbolaB68hMeKhjp/7httYdCg8tnklgdOrkWfpVlXjm8+4YH49PQAKd/PbezgbI9s5Gj447bjmtAk+RyebjmIbh9GbAkxWNlR5mo+Ih8GC6aJQSDZ2NcXdjYPFx4K8Sz3zfXp2yxlaA7Cl0e7cPGLZ8LJ2xeOa/WV6zM7IgOVja4aV41N+MOHwIj+w1mCxZt7GCQ/A5BB63afTEHzjOU+FyaattQjFLaGyFLLUbyLH1SePwzA81eb45VhlbGyfy7b2NEwdkZ7wnMYJn/lT/msK60VRtacIB8mFUsXlKLWLhOA29NAgbeqOA4FJyO4X3mUiZhJwE+AY291IbxdZsCwqs31iH8IoPgcdsLLa7OXYGjvNUb7ryHRnbfswyGpEUuSQoNkeM4mHmsELkY1s8vg50dkcdt73xhTuAJ//m6EU0kvqpSVh4DfgLs0BkOOYttQpoN9S06CKVTmiGwEGYnh2mEqXmMkpYg6bMnnFKVPTxRFObdkQOM/awOJRxOfwMnM4DZJmBWlnqGIba+NYiNtTLizrjw1K6uzHc6hvpmLzey/Pro3Ty643xZRvC4x/0xzdVR6FJmgAeI2qbvGV4yDAgmsiaicbjux7gidohttVzq4RJbGnHvkVcGTHSMmbG42UiKfEsz7izH9XHY37n2z231IcK2Y50RPMgnpRFOMtkLDLfs3BCLL2ZsEJ7EG0N88n3Rq2z3D/l7XL15fCpQUU5h/BQlwzz2VG+HjUk2C3cRMKDP9PJ0jgjFnVVx7KYbIDdozK0PKm1x7Qdh1opw06Htag9Mx7wz51QOrGC1J5h71EhI3hI94kKg2eR7974dj/+84u+kIASDY09AgkWBhZKuOARS0VKorSBbFG5WsoXh4aU3Blj3fxdNe7kGzv7A+fmO1lFfYaNGw+G+VxXl9EmsgGPixqmYwXSxSlLWSBSDLWJg0UYlmwYe7xAjZkiDYhsuaaamrBYlqYknhGPej6k0YmgC0BrzXwzzgE8Qc9Quv1z6HfufHcwOPd6Jw03p953qG8Z0f9RBH0SFTdTVHhuPBo2Wa1hPwmr9erXwWcD32BnJ+m1dH690ks9MPbwaKgDbLi9cnZLi7ulLZ4RSnu+pr5ZRsjiTpDyKMcTtiFWSKvbWO3ZbduI9hiZU0iXB2k46Ys3v/f09hO9a2izpjHlA71lvGOtvOZBpRhwbnicRK54ffv27sbG3v5Gnu9vl02d304qR8iDnhtvDvKpcA6rxauo4Qx4GmM6fG0ZMW5D3ZJmwvcS+6/+evvpp3f7NSNlhrPoakXc4+wMWp98rzfAhYYlTX8Xjm2/3lJBT74r7P2NXXtzEp1Rx5rvDinoIbyncTIDHv0IQCWVCyITZIJrgGGIl6ZJRLj0N6A6eCB5ph4k587UE6tmDdJTg623EZTdVWr2zjb4be3olBp8WtfzfM89ke/vL07IZjQsDfcHOkB+3T1M8D4itfFQhnkyc1/uSTUeP/JNEOL7P3jyzHeeOHAdPuA8TJUqPNn20OB9Oy34GNrJAb9t3yB2nqtpgxO53INhqDVx5mzMrIE9ZN62g0MMASNSE4/pdpabMYd+7hxuPqkSj+lLywM6mfj+3JNPvfDd4U7H/SBpxdNmgAelCg/ZHPaYbyeq+bx28W0jzQwmg3Af2jg3FZ39yfOaY/Bk20MZXHdnKXaF1MNjlrH7cIbkaVq5YeagVONxiJkQEsY/mJt7Evh8jwzYMrZQ+CIzKGwVHm6VeMr1tnxDTbT6fQjq5h0Zg5Xbfv3UVDrj8JCd4Q7Adg83ezwo9fB0nbbmUN+Wb/zwbxdqdpFq42aZxPE921zSeE5eVKNNVtwdgbuu2wy+YhUeutn12nZlCWhXIr8/e52qWAUnm7uZfT3fnLYmMAYP2++C6c6N7z72wwBq4ZGjs22mE7xuGHdv1nXjqvHImBDXeuLp0wWe50ogScPkZDTfqTJNe3Ju2n8bntDrbntcNnsnFB4PJhjR1J12F9FYPF3t2dvpOYizhu+UeKmb9nOvhac/dRzrJBx3WX/6uxfv3knq5TvBc3OEBA/2AB4lSdh7W3+BqxqPXoy7/vYP33zz5p239q+fUBYMHDdaeCOyPXTD3TQZg8cs8eQb+245DG3M4L9R5jUsEXQcT8a9ScE6ePqtZPg8TAfm+Y0bN39Ub/SZNOdGJNiuMXii/rSBXbuWlXhs1Xg7N86cmQM5s3RjP8937ly8Ybz1nc19jxNjto4+Bo8smFzf/PZ3f/ji2zq2zW1J6UFndFSATCZE7HjMDDyi/KSuza2DZ7nfYll7gE3Tjf/6f+7hWuPCQTydg92qh0c6rT6e9pHhoZZqrvfuLC0tnTmjGP0Y8Lwzd+6uAYfuQBazxSlj8DgKT74JHeDMuXNnLv5oF5zA8MaNd/dEQ7IqSJjJhmUrMpxTTgNp6igjKL2KGnj6I4+R9lcVoizcf/rvn/munQpRI04dmdQRcSHdUaXE89RzytcgobWsfgEmcY4MDxLXVd/eDjNnc/Ptt378xq7SHsB08UVI/42LFx9be5hy3Tf+7nRBf27uHQe8wDtz5+ZOL128eePd4OD4SRlYsVQ4HqW8FEcQjcf0ygrXwNOdLGgLIywc3UhNie4svfDCyZPf8RrM9O1smgpVTol2zewQHl1bKGt8dMYNmd3AJ9fC9wCP2PznN8/NQQvOzS1VzU2Pl3GL2WJD27bNvW+/9e6Ld2/cBSc9vDh3rpAzc3/ZP5MTKVIrdkwNhXWFJl5BxyRl1DwdT3/kiYVtGK2G1GZALp186qmTJ79PU5VaKOLJdwqPGDdOC+meMIIHDeptq3a7VeLB7on8VD8yuQ1jjyDfunHzjTfuvnnjxo/ems0JHofH2+nCZ5x6RK2/bv7k7s3fLfjMvaFbXOkMWJxMWbMBMvrp2p5VKo9pFk/HmY6nmDbW3XgBCclLCPz7qi1PnnyGEFsNZsReFJP4TF2OG4NnwKrWn4Wt3kiVyZ29TT3xkn8lP7UDeKxd1bmfe+7GT//hW2XFipn+6TIOD26pHXL5xqn9vb3NIF2Esefti8/dfPFHNy9efOfmmz/RZtu1GpIwOgymxBM7PTyy8FWn4ik2gGSW+negY++/UOK5jiQYTGJlbOLcyyHwlHS8hSPCQ3f38utqs9T13d39vc2/OMXfOlP06zv/66/SNFKDQ5gEiV/HFx27kUps7GzKveD1/XzDmD/1OoxE7yrb9m83b/zkpZ9KfZN3czyZ4qnyUde2gRTmfBqecs0l0iaub57NpScLPGeuq8fWkYZPWDqpWjPioV68UNKxjkp7kAWBiWXtvd5SazrotvGPS4Dm3Dt3/ulvHcIIUw/ZEoyzsGVNdxPG4uEL+yzZRts7J/JsJ9+/nWcX5wr557Mv6XqFThUbpT0RGcCjTeE0PN3dU7ort7tHn/jBkyWeJZVrw7EJCTPPqdafunhOPse46Uddh3o5dPVrzeAXTcSj9hnubOYbe/mJjc0T+c6NuaWL7/7lz87+b6KbhTA7ZoQQxsxG4E+ZrBq/DTHZ1vqpdsy1NjbcTWvTttP/89Of/vSlf2mlFshCpeqAeOkAHlHn/h660HUL9E8edofP7TMlnhe+pz/bgkhL9flKQHXxPPdm0vUUVX+QZQzUHJfmWJm0ibcF5gYcNjUrvb8Nfz/eJ/S9s2d/6ou/CoSdZYGiowGBZyXkJGswHk/m57ly2CHxbcC0r7SQvHT27Nmfx6YHIl1OKunwMJ4Vj99rKR3Bt8sbYf/vkyWe7xf+HxWxT1Tghc2QjB1b6+F57p+MQYm87t6go8HTuA49O9ctp1QoV1sU3lON9/OzDmLq5xt7AiqUTdqwPB6P8tbf28hv68Sv57fVDpYCj6/Jm90OUGRxAE/WGMRTYysI7TdVYWX0kx3Q907PaTwnz2z3CgahJMLK5ybZOBe7Hp4XB9gsC1n+7tuR4YHAMd8Hd1ctXe9v5/OZp/D860sv/eznjtreONB2qvW4tNyqR6tW7LEWUq375Zu34S/Z39W+msYTBUrcJicVAtn5jjmb9vSVx2gU08dqgbeY+1eLM38/OFUhTcRj1erE90Yq9Xu18PykzKwjpN7I19ej8Y00RibeQGJvk06c56oFN4xtU+0leO/Fm0vP/dtdqZ6www40GHhZ6rmm47KpwIPTPdvdvr6b7O8LVFxIfvbpP/zrv559Sf0kNbJYBR2V3xCeGq7BgPIYtHR0bfTE9+dKPBeHRxqHq+BCvWNZODyNkNfTnneUoli9AYz2ZvjatWfEJuKhccwtOb9hbOSbXqwjgbfOaTO9qXbDMfMgHxVfCjccHVErbyABClmDI9lz/ti//PObIP+o05BxpfoQlvmDnpuu8UQ8jT4dNYVaeHGOasg5rTxPD5+OlePtZTpdHsrBOt2rh+ep5y7+26C9jwZ6R02Zencctm3Ls+1yY6O8qIfRJ3+o6ifG8IHgnmWBfXBErX93HHnx3FMwSt8o6mULqTyPsXicAdfAmx6W4qSPRyuD9t6MG3Mlnu8fnIVlIaKYlfNvXPY3b81fOTMNz/bS6dMvgPzN4BfHgUevuKFuerulIXhTdSahfsV5hI+ycZ5tOUOA6uP592d0BkvljKgXp5bvjeUj+3M6Zlh0n0l4aL91yuUwzesvnivwnBmdpfIIdTBWTyxW26Go+l1nlcf8/JXpe6xNuS2l3B4yitFw96gjs936y+4UeJ585t/VxzQbzwdsHMtaYkCxx+N5OHrXOb9bqOeT/ciaS+FaGRnVoaSPp1EMXBO1p78vtDRUxVa3vzun6vTCd8dUN6O8gZEEcBvXFQBGIN2VX9QwbmOlj6f2rpeZ8HgvPlnieWpJ8wmq+KjlGNIIevuUxuJZubU+ksW3lsoM3hjqYVSKQHYTjQYAAAscSURBVD3ZelB4f1KHlFMwE8ceeUB5uvs2/0nV6Z2xLZYhrp5A5OFfzTNlRPItwi59tDLdNRgrvf5h1N70Mgsep2unNZ899fjnNKzkQ00/cNO0+jnW+dmzV9fGZFGqz1sH6oB5KCzheD01Yv0p0XJGtCae/g0xxfry3bknz+yMrXH5LFR8+1c55D+P8rWcrn20dchbf60ento7U+vjwfbNuT6eJ596Rq0p0FSO58NZHDjQu+Vi1fPc5u9dhQjn0lAW37rZ5//Cu6OjASWZZcVhmWNvVodYdVZLe7crdvqKWSz/vPPCDyrat3gWDFpZh3LOr6B5eFm/fO+QeOwentqrMbXxsGhpbgjPyadU9MMScxwfbrbKmF7queQxeLYUnauXB7Kg6cWhDO6O3XDEvNi1fAn+HHdl6bd19WEiHrV0nWQHWkcv/dxYGttequswMGmX5le2VuBlRR1ceXjvsNrTH3tq76Sqi4f85MzcMB7l/UJowDoH8BBNJ5Ldnm2rDjiKZ0XRAT794Ye/vjScwcmb/15RGibTyMrUHgOdRa91JuJRG9ATHZtaA0fV/dIXvzc2l/ugLvOgafmlfG0tRyvwB4zW1lcOh6e/z82ouNl9VGri8V6cmxvB89TJO+rRlIleXxwCZHb6AaN2qkZv/T1byq2VXhZnRvgvtarrTZw0iRKTMa/ZM+UTPTdXDzuqCw/eeov8dPPpsVF8/tEKynOIKfJ8fm1tDQaeS0AH+BzyuQZ6TinkC0Oj3xSph4e9e0bvMDiI5+RN9VMd6QE+jAzQqcBz72qXz9lcH5B3x/F/5u1JIQI1MzdIrb7TNTHuaWqnza83NOfgB1yG4eYSwl+5BJqjVGflUg50VvLD4cFKT5tU94/aCz718LwNdMbi0dF9Zg/zYT3LVolnrU/n7D11QN4Yxx/4jLmxFTD0Kz300PhJePSt8llhYipuUB6QrS1AhOa3YPzJT+TzQOUSaNGKErBwh7ozuzSryn9bmH56IbXwOHoDzVg8J99C6jbaQT5MDE6GFVP9B/FcArkHaC6vwBuoIf/x3Hg8J5fGjD9r9ysKOgmP5gLOjHqZPGUMLhq694siJ2XfTs3nl8CqAagVrUX5R4fBI8v8/VmmDWrh+Yne3jQej5590UC6dKTLBugUk5Xj4p510KDLpR64S2PVU+Vwc2QDd3726tb4gk7C45U+28FtIKOSv5yjj6/kMNoAEMCTn8pVdyrxXEIr0+fcxojyTJZZ6cvXjUvr4AkvnqvGc/JFdYqV9fm43iCdImKsxFMMPN6d8eqpc3jj4Fzl/atnr66gcTIJT1Zi0b144p799dVLa6u/vLc1f0sleelSfuIU0MmVC7eysrWGLh0Gj57yU3vI5SyBTx089plJeIr9oqnT5ZMNrjGbpPhRtyl4rDPjM+jrJxq+rnvhAZmER4U9HWhG3p7mOr38cf7x6vq9+/Nn50FL1wDNiRM9POBXz986BB5SDH19I1tLauDB/zg3Cc8LxRNxgu70wbDykOJBFJPx0DcqrGeRw+6Q+hQB09V744o6CY8Oe5ShVVNfUfWC2KX1eytrq6vr66tg2D4GX3oNxsdT4FznJZ77+f3DPFOnq7Tas64b+NTAw+9OxHPy3WLFqlWoz+A0P0hWmJHJeLwq61nkcGdwpOgGTCPTdfrLCXiS0rhoTs1qPGsXUP6L1Qsvr1x4Gc2//PIW8AHVATwncuUhrD28t752WDzakjQnd48hqYFH3pmM50bhhpAm08ZscInZZGU7TMbjL03E88zgfu5ewHR1aLqukAl4SG+uOp7cPPdWcwR4Lly5cGEFbV24sAXuW7HPvMtnff2Fx8EjZvANauBxls5NxNO9WYGobYHDtq34ERxUiedqgadycCvN52b/oq1b3XDp6tnR1aIJePqTbXE5CI2X9dUrkMvqhdUHt1Yh1PnFrcvKuuWlXFLmbesweLxe/vqdP+38Qmrg+dYUPL2bFdT0AXEH6YRB+dU4PFv3792/p5vYrlLPModv9/p6vr6+/isdy67DEDFS1Al4lONUPLwjnhR4rK9eWEdbK6A6D678Aq2s3bt1eX2r5HNJ4QHneu3hYfFondE+XFLPuh0Bnme+1T0ztAlJB/B4ycTluK7gt6fg+eFQY2rPbXxRq/HomL3YiO1MwHPpwoWX59dezn+5euHKy/nWla2Pb91ff7i28v4lrTr6/5W1tRe+ejg8xSA6g3U7Ujwos9ngztpWb25rMp5vT8Hz5mBj5ler/LZJeMK+OxtOwAPKcx9defnSL67cWr23svrx+pWPnl9/+PCDD95XgSlEpZfy9xWe2bXH6TMxuz72dDlaPCgWVt+0Rf3g6/HwDO1Au1zhFiipxqPXWgqDMilsv3fhwscILNvqgw8vXLmyevnlK7cera8Dng9W3n///bU14PP+ygeHMW567CtO0w84qLcV8YjxINHpwvGaU7eClDILnvz+1e4s6hipxKOXecpYVFbimV8Bo3bhHjD68MH5C4V89OhX6w9feeUVIPTB2tbaGry88utD4uluP6xv3Y4aD3LV9A4EQH5rsMsfEZ75tctX+2sQo1KJxxkI1avxrP1yDfBcuHfh1vkH528VeB5ce/7+vU8+0YC2trYevvLJ+m8eHQJPPIDHmzqv1JUjx4MTNT3qLzbq73Orh2c+X1kv4FRMuKEJePR8ZO+pWlWTXutX8oLJedCeB6u3gNCD8699dPbyb159VQF6uPXwg08+uf/ptbnZ8YiBYBhPnzUv5cjxIJy5aXDw3uYjwLN+9erV6vmCQqrwaNvWdfLNSjxbq2vKuq1+eB7kAYw/q7fgzYWr//HRo0e/efWTX4OV++CTX98/e1g8vWDYrruocPR4xsqR4CngXK5wC5RU4Rnw2ybhya98DJ71rQsaz4erMP7A660LD/7jymuvXXv06j0Ygx6+8ut7zx8Gjz2Ip7Z1++LgUbM5V69erljpKaQKj1rj6W2fMqunjNc/Btf6ww+Vzpy/dUu/vHblw/MPbp0HPr/51SevPARC6785DJ7WYCyK1ax5nTtMvzh4wGW7v75S5RQUUoFHryH0tucw9diW8VuZ8q2t/Mqt8x+C+jy48gB057Xz569oSo+0/nwCPvYrn4zgqfP7PWKwCEV/mXrNFwmPmlOZlk0FHjakL3pPSMV62PrHl66sApvXXlO+2wOgApwUnmdf03x+Db7Bq48O4olrTEDzaPA5bmbNabcvDp46UoFH7aEamASFkWj8z3Yg9MvVly8oHNcenVcm7dqja+eVF3f+tWevXTsPfD555YNXX3302gE8NR7JhYZ/Sw8Rp9aC6X8JPAhLZ7Bxqh87tb6qfelr156F0eb8tWuPngXzBu/gVfF59Oqrr4D2PDqI59jkvwae2nJJe9WPnn32WWBz/ll4o8ada/oIEHu2lIHF7ENmVFPq45kbar2njhDPE+PwPHUYPKiL5xt1Lzgo98C0XQMMMNSAwjz7LBi3a6BBrw3j+d0+nj86VvmDLp4//v0q+c+L54bUZ6gJ4e+Z/6y8tCdfK/Gc/tq4b384V5FDkcHJi38+PYdCunjGZlNLPv7w0+c/fR7+v/r8p1eff/6jT+Hjh59++Pzzz5/9FN4Xcq6L52u/d9yi8fzJ6eoTTk+VGrkUeCqyOYoMypRKPLUvGE2h1klfL/Dgbx6v8oCcgFzwn/3BRPnzCTL5yp58Q2XzjZonH17+SOGZUpup8j96/+g3XVHvBrJRePATxy34t5JLkc1vKZ/jz0Vlgwj+Uj63QpD4rIvwpVSLQIb4Un8+p0KE8f8AaaS1yMewFpw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png;base64,iVBORw0KGgoAAAANSUhEUgAAAZ4AAAB6CAMAAAC4AMUdAAAB9VBMVEX////29vYAAAD/597Lycn/RCD2+/v38fD/Sh//+vn/Th/yXU7zSTD/Uh7uFQD9tKz3tq7V1NTw8PD37Ovzhnv0lIv1i3/4ycT1n5X0bl31hHfvKAD5mo/zWEXvMhX+2tb0dGb/6uj9083f39/3nzbn5+f0PSAfHh5oaWlxcXGlpaV5eXnmrqhVVVXFxcW2traQkJBZWVmrq6s3NzeIiIhJSUmNjY1YWFhjY2MtLS1LS0v/xwCdnZ25mZb/fgAVFRXKJACAkpXYPAD4vaspKSl1UU+4KgAbGxv/9ev/5sv/7tr4qFD/cgD/hAD89nnfSBr/2rb6xI72mB/8w2H4QAD/3Ebs2c/Owrp8AABRAACJe3amJxKRXR3/jTD/0KX/6qL/lAL/44T/0SocBgBAMSu+sanhy8G0pJ1NQT2YaWSNVlGMAACng3xpXFeWhoFZSTK9fk+mRTaxQzWkUUc7LytjAACCNjARIyQwBgGkKhpkPjmGLR9sVFCMPg1VHh24MRtwMSrEbWA7AABnQxS7jyVQKwA8GRc+EgBuJw2cZB07KAZJJg5rTC6Cd2zHehS1NSG2eidrAAD/tnjEOQhcaWv7sGH/m1b/rXb/uxL/9tb/7rz/qAv/06P/niz+wXT/3ZP/1XP+xkP/lEb/6JX/2l+7eXP+skD2/DsUAAAgAElEQVR4nO2djWPcxnXgZyDQMd2q7Yzu2qZKlKajEQFMgcHnEruCtYxvI4ISZZOyRcmUTctuKTJRyLaJndaOL3aTXtvc1blKrRLZlpPUVv133psB9ou72MVSZGxf/Wxqd7HAfP3mvXlvZoBFhiD4S/lcChEGEp91Ib6UahHoi6E7CKHPugifhZAvSK39WJifdRk+CzkCPEhL+Vqk2P3YO4iHzkFlzoOnom5Sg6n2L5Ckm0wvw94ZZWKDifQT776UZ3Wz6Cffz693GPUu6uWDhtIrM9Rvh0szWO7Hb9qjwGMbIE3GO4bRDhFpg7kUAZJtw7Ao8tWXEvEmvKSYt+Al4pHEmBmYRSZGcQKXwFE1BnJ4ExXWlizAsRjzCF5a2PAQyiKKuW1EHrYMY9kwSAxfZZgGDYQ8g9FIJw0JQyIdiaTB4OpMNinGSYaEQJgnEmHHMBqQkyqWhczICLjOjwdGApmoNA0WRqpaGXbhwwJJjHbbaDPDw9hKVRphi2J4SX3IuMPgaygNE/pKyFaVClH1UT5+2x4BHtcmZmgQbmQkNExiEGQaLgo7HmkKFEfENDnAkMRqQXs1iEnoQogwATxtD7F2BKd7psmwarSQiLZO1GtL4grE2466QAFuL2DqusRvE0b8Bc/EokU8aIIEGt41CG1ncCZcSSCRDIoTZUCNSAPwRD6yLMDTCZHTll4bsBsSsmRGbNoLOr9l22xA69oBFBc7HTiS+rgZwydKoORwMLUQXEUhjRB6Aby0YoRbBiHE7hATyKlzkdMxPchOdDwTCv3YbXsUeGKEiMIDvc+NFR5L4YlAdVo4drWWE6h6rPBI9RE6N1Las+yhWOOhhSXgcC1R7Ql4ljmyFB4TLoBmATXsYBNSwZ0MobAJVwgLoSjG0Eoe9FsKrHUiqgAIWqgRIdHCsl3isQFPM0RtuFq2OTc42KNGghHVnRwoIpz4yLaVYQqbSOMBBtpeiRT+gavgLNpUeCiGF6i3bC9AZpATVoVVJ2eJUlbcdhD+/ODBXTypgHdmS7SQbBICzRInjLECj1B4Msag68G/nsJj8uVY4TEZUVAAAxOJTlR2ONZ4JHwFSbMoW4aD8A2oCLQfh0ZbhEQ8hSfxFR6HEWWoNB44SAy+4ICxwRqPnTJmQnMbpi4MN5S2WjbGNIKWRKpVMbAp8XSg0AFoj6+TRCJQRTKknSI+hCdqNKE0scZjqZphIE4BjxF+/vCE0FwS6h6FflIYYaaNOeiR18UDH32s/jU0HtGQTWhIEGWX9IgQ6g4rowLPsrLh1DCFkO0CT9G9FR6VNKathkwgU9rRQ5FqfI9J6Cq4lbYZLkrl65PVIKhGEF3YLh48Do8+2ceJHv9KPEAhkkN4fMi43cVj68EVx4sKDxIRYZ8zPGqAb0BbhwsYxntl3OIEx4F2a0AZCjxSWQBl3Djg6YQGdZqDxo3BB6UCyE9ooT3KY4M2brKwxMN5F09p3LIFjw0ZN3BRMkXYsOBfZ9mIAI+yPTTqas8gHmhMwNOCd7ZV4nEiKLQ9YNyCImEYpgbxNGB47eGxYm3chAV4fIRT3Rkeu22P1LhRqioBdlfj4Ugu07jVtd4FHq0bgEe7Bp2FGGk8hfekxx6qGhAjcAtwOfao43Ai4PHgRLBkqMQDacYWdhdaylzRdtkaUBSqh69iVMGU0q5rAG0KbabyK/CIFC5ZhiKhUDkIQdwzbsXY03QKT73Ag5QTMoBnsRmhATxCnwsvCg9U9HNn3HRxiLGMCzyM28o1oJxTaCnO1dvI4dD7u3gWYIDWeIg6qvHw0CjemZzbAlxtD76iykwCHnD8qBpuoP00HsqXG+C1eajAUyRCDPMJXS7ZpY4H8MBYyN0UF3jAuaJFftQIuWeYPTy4xKOTLPGYbVNrD3WgatDPAqjwIB6oqPJQNR4H/PnPHR71yQSvH0wv2O92GyxTrIIG2TKW4cVIYexptyPWdawNsDiZwgNfgiFSY0/bUD2WGcUFMVjMttHiMAIgB0ygCQeV3XI0HvUVpa2oyH4BUgGlUnh0xTI9EmlpNnqONU1VjFbiwVnXBCEPcgO1VKdB8kqXUjVGQh0Y5OTCZ68oIhwzVHkd5DZ1xoAH3qBUV7QZKWfDp+3Pj2ug+yzUlmmTgllxiILzAwfUC0SsGYd/xSLm6iPmtH8FVZEk016PfsNViaATqrdgKZi+QKVJdYMW31OtYdon7CfGis/6ZH1+r25wSqGd+tSBkxBntDgLUZ2yPq1MnpelLY8W+RfHdN269e6XhhXngLqr17I9Hkt+K3NuFDRK2Yik7gVMeV7QI+0vyJTgsclvp/6FbnA+7bz+BXTGC/4/lf/q3fNzLgWeJ45Xiqy+cuzyW83nt5IN4Hni979+3PL7itAf/u5xyx9DNk987diz+VPVoY+/Nl89VeD549Nf/dPjlK+e/prC899Of/13jlO+fvq/Kzx/eMzZ/M6Zryo8f3Ls2fxODw86VvnmuRLPN+ePUdA3Sjy/92foOPOZP1fi+caxZoNO9/HMHy+eM108x5rNAJ5jla72HHM2X+I5lMx/TvB4vnc0Gc2Ax/H5bGnjkHbfTsfj+X5GZkt/+HqGDuChEqEQP0aS1TIFj7RoSxUHI0oRxRAnFseh/TCl3Z0eHNPepgktVH2nFghob5tEfTypJE2krkbqal7sE4EUuzstVF7wCZV5YuS5Ti/76XgsB4kMUkHFX5lYkV+ZTW8HCy3+uDpT549pKtSZQ3h4hFGbF/WlAxfSYtMIxd3OoxoFPuAiqTLTbtbFn65uWbbpeFKJCHdp6EjLdbLENgN9WNg+tmwn5Y7DU4uIKHZiLnzTl77nm07stFJT2BlatAPanBEPNqBXoBhyiBopT0VKiRUwH/K21dekJSLkBK7nWSmVi4hEKPGZJ5ioiccOUexwSDK2ApNZKctSSyI7DbFlhVnLIhYPTKAoXA5ZYM+GqkSx1xJ+mJE4jrU1GcaTcNyhoWXRRdEiwl4kJE15mNpS+sQy7STM1PI9Mq3UjBMhXdsPHSIy4tgCaPiWQCLNcDO2cSyajCWBhPJ5NfAsqpMiloUuzzIUMNpRhsF0UYsEGLnwRewRC0WUd2Tme3EYy9gzYiQ806YRinhAjcKUzIQHkRQFpoFEmEJSDoO8Lc6bGSiyKVCE/LAhIywb0uDxMu94LutIfwY8UEwzjiXAN00784gtY546Pm4gm9BALSpgl4eNjMdeQr0QJYgEqOktOjLybDmCp5laCzzDEXdxw0uZKUIGLKVpSUckiLpAIITz4JsQBRRqEJA0lLEwUMOBvkihi4AOLIAyLKAI2MrQ9Dy7Hh6Mk2QhI522g1xCm2aTIylQ6qUctaK2tKIkRnDMbbGGB3Bkw7UVHrnQclHCAI8XsVnxUK+BLM9AvhMkBmVBO4S68ZZsUYWniVQ+TeiNsp2lLahI6gUtMgseESWOkChJk8R3Oh0ZLiQihqZCFqEt1XNxwEEj3WUzUpYmwtBfIrKY4ASb1gieFkJNKqGkLo2hXYhL3bZ0FjpSBpaLWQs1Go0Y8KghYZFDDVIWJTzOEtWS0BMS1IgS6M2C+JHBiAhBkzuiBp7Mh/4U4dCXWZhpPAjGIpKghASAhzphbCKGOlwt2cQEjJtsLBCBbM8TcDyBTmFA482CBy1w2mEu9DADWTJFMnOJk0GNWArqWuCxSCxVqZy4KQKol8vCJiUz4AETxW3JLEEQFwQnsoE41NVReAwHvlXak0W0YSbUlArPIlqmcQJ2AjR5zNjTMeE73gI8FvN8sDVhZlLXNFiAWYJiDyoEVSAS0oUatKhoQRd2wTxAGyM7s6mLl6EaFgNTJSXYBVJHe1DsxsiiElyEMESC4XSxAUd9Fz5QJHgImul6KIVebSPHXVxsmZkkGQJ/L3Z96AWCBkGMZ8LDF12JMhjuDVtQsRhQb1E1KaMtF1qG+MhiNgKL5NoY6gF9IWtliAjopLXwNDzkSGy1zNh1CU9dM2wtSiQgbQE1aRBq0QzGnkVrEYeBZTIYRrCNSTNwkIwRWbTxCB44lPIsDbigDrHg1Qtg3Gm50hRYYC5QCFkhxIKAQ4OQKMhUUpnJFtXeBKcVo9S2qZH6LID+0Qzg7NSO6+AZ3p86sKO2f0Lh5wg5sHu2PGfw3Bkca52I2nzW/TC8RfhAyYqcYs9U5r1+3INBNbvJ4zK1wcKr9kT9/cIw9iBsm91zxsU95dUuG7pwsOjFAVMZNMvsHyiy5p3iEwPjmXavPaqwlIdTTjhEWCpnyL577gxhKZkYXZnDfYFCc7J+gSaEpQcuHBVlhdloNInHBZhfzhocSj4vswZTJOSe2pQkINALBUPSzqiDPYLjGFHhMzuOmYMzFWLNggdiB6bUUZoog2EH/F6awSAKFhtGntAXQoaq5+MMh4wLB8GrDLGjsqmHRwoVcEBohnyBiS8Il5CYBxbHswh2sPREDOMI1Ci0fQ4uO3aQyspHNNYO/NHgITDGYqI9ddP2kG87FKobMuKRUpUeE88ia4KrkGUsISnEOC5PwE/JIPZxwtTMHHDczNQzVFvOggfGzY7pcggfccJSvkgj0uIBaYJD2IRcwHdypYrjExyYNrNZC3wgg+iIuR6egIQwAPgO/G+60mLgJ8g2t/AiRHQL4GTFHlTFjMFdS2iLGAzTBDzYgDRkbGbKjB8NHnCrE9yk4HAzl7u8w2lCLc8mni9FYXkfE4+VgdsBeHgr9FFKFnmLJyLxUjuNE44wuIvEsqOZ8URCkKYdZw5WvmazAcEgNFknjkwHPBrAk6YwAuNFknpunMikSVDQUA5vTTyW3ZIaT4vhthfjVNppwqkVezGga4nIxC5F0gpQBD7CsrBYEjfNAHuxK1LlUh0NHi8STWzGkY4kY08F98jxRRpkXpSqKOyx8TTlAB4WoRZvQUxiSUYjjrnCY4TBTGEpiLS5CjY7IqQBt1nCCLgzwoyABjGkwrMIUYmaWzDMlBDqxmBbjZpxjy629CyNJ9B41AxFmHKIrECpIKIjwgM8XioLPAso8aCbmItYNgKPqc52RHgskuA22B14B2GQxpOBGc8ymaG2OuMx8biZmnzwfb6AIxF7y9kCSWgsw9T2MtEywfxAcJnMjCdyEq/pu74DMUHC0zhgURypAFeiNkUNHyVCO74o8GLo2k3WMXlLe0z18CwKAcYNoEJIlXlJbBODRmwhs3gra0GUKSSYGS9pRIAkIoaTkAilZmwnzLHEyKTOoUXaEPB2/CYYghTiVBgEYlCl1JSxbMV1Zg2mCddTq2pSF2GCUoeIhprZRgwajzD9PUfajM6CBxMPkjARpYkkiYlMygJCIR1IOSgmz01W5I9VNvAFrT0lqoSaCq6aUoaChjYpSonNwr3lRYUQY5SrN9zDxTHlijPdLY4GD6a63dQstfLHVTuZqvkwxUTHRUfrWHNcTM6Pk8M51ryYYkfcLw/YFUs12Cp4HcKx9pxZSlTIF8Sxri9fxj2HkaPVnieoVlBlKQqzQ4n6Z9a45zHksfCASWG6+Bj8DWXG1Dojp1gbnsKGapP9BcWT6hulhO+yhKu1jkUGEWRC9GD62Hi4WfnNwPvHwuO1wiZ2nRb3XJF5qQhD4XuRGcgAorkOTYibSREo8/qFxGPbmV6vkb4F7hsBLrGHwjidNe4ZFdxo/oV/Ypzk1/9ycLrvsfCYAkFgDb6tCZ6txbiLIYBrMPDppEsimkpDup6vfJDPCI95iGGyL7a+LdFAXkO2Fjxpu16sbnbXKxePhQcn/kaej4OzsSfY4JmPiQfC4Bbg8ZwSj5VEDuv4Don8Ng1cP3SF/xlqT9qu8rzqiMXU/E3EbA9Ry7M8IZVda+rePRUPmzDn3bo+js2J/NRmesDkPZ5xs3GCl1lq+p7M/CyMzTQDvWlSSVwU0SR2MmUU0GeGx1p4HDySqglSbquGloSJjKjHrFg19hrM5yc29iqzjncUnTw/qEBZa2TNYRIeykaPDQmT2MHMlihGxIMQEUvmMWkSK+QhyrDDTQ/Hozt1jlEOiSdsGUZUzxBK9wn1MgnPvFaF96p2n2WbCsv25uamv7Pdh7OxO2ZBqBrPV/LbolaB68hMeKhjp/7httYdCg8tnklgdOrkWfpVlXjm8+4YH49PQAKd/PbezgbI9s5Gj447bjmtAk+RyebjmIbh9GbAkxWNlR5mo+Ih8GC6aJQSDZ2NcXdjYPFx4K8Sz3zfXp2yxlaA7Cl0e7cPGLZ8LJ2xeOa/WV6zM7IgOVja4aV41N+MOHwIj+w1mCxZt7GCQ/A5BB63afTEHzjOU+FyaattQjFLaGyFLLUbyLH1SePwzA81eb45VhlbGyfy7b2NEwdkZ7wnMYJn/lT/msK60VRtacIB8mFUsXlKLWLhOA29NAgbeqOA4FJyO4X3mUiZhJwE+AY291IbxdZsCwqs31iH8IoPgcdsLLa7OXYGjvNUb7ryHRnbfswyGpEUuSQoNkeM4mHmsELkY1s8vg50dkcdt73xhTuAJ//m6EU0kvqpSVh4DfgLs0BkOOYttQpoN9S06CKVTmiGwEGYnh2mEqXmMkpYg6bMnnFKVPTxRFObdkQOM/awOJRxOfwMnM4DZJmBWlnqGIba+NYiNtTLizrjw1K6uzHc6hvpmLzey/Pro3Ty643xZRvC4x/0xzdVR6FJmgAeI2qbvGV4yDAgmsiaicbjux7gidohttVzq4RJbGnHvkVcGTHSMmbG42UiKfEsz7izH9XHY37n2z231IcK2Y50RPMgnpRFOMtkLDLfs3BCLL2ZsEJ7EG0N88n3Rq2z3D/l7XL15fCpQUU5h/BQlwzz2VG+HjUk2C3cRMKDP9PJ0jgjFnVVx7KYbIDdozK0PKm1x7Qdh1opw06Htag9Mx7wz51QOrGC1J5h71EhI3hI94kKg2eR7974dj/+84u+kIASDY09AgkWBhZKuOARS0VKorSBbFG5WsoXh4aU3Blj3fxdNe7kGzv7A+fmO1lFfYaNGw+G+VxXl9EmsgGPixqmYwXSxSlLWSBSDLWJg0UYlmwYe7xAjZkiDYhsuaaamrBYlqYknhGPej6k0YmgC0BrzXwzzgE8Qc9Quv1z6HfufHcwOPd6Jw03p953qG8Z0f9RBH0SFTdTVHhuPBo2Wa1hPwmr9erXwWcD32BnJ+m1dH690ks9MPbwaKgDbLi9cnZLi7ulLZ4RSnu+pr5ZRsjiTpDyKMcTtiFWSKvbWO3ZbduI9hiZU0iXB2k46Ys3v/f09hO9a2izpjHlA71lvGOtvOZBpRhwbnicRK54ffv27sbG3v5Gnu9vl02d304qR8iDnhtvDvKpcA6rxauo4Qx4GmM6fG0ZMW5D3ZJmwvcS+6/+evvpp3f7NSNlhrPoakXc4+wMWp98rzfAhYYlTX8Xjm2/3lJBT74r7P2NXXtzEp1Rx5rvDinoIbyncTIDHv0IQCWVCyITZIJrgGGIl6ZJRLj0N6A6eCB5ph4k587UE6tmDdJTg623EZTdVWr2zjb4be3olBp8WtfzfM89ke/vL07IZjQsDfcHOkB+3T1M8D4itfFQhnkyc1/uSTUeP/JNEOL7P3jyzHeeOHAdPuA8TJUqPNn20OB9Oy34GNrJAb9t3yB2nqtpgxO53INhqDVx5mzMrIE9ZN62g0MMASNSE4/pdpabMYd+7hxuPqkSj+lLywM6mfj+3JNPvfDd4U7H/SBpxdNmgAelCg/ZHPaYbyeq+bx28W0jzQwmg3Af2jg3FZ39yfOaY/Bk20MZXHdnKXaF1MNjlrH7cIbkaVq5YeagVONxiJkQEsY/mJt7Evh8jwzYMrZQ+CIzKGwVHm6VeMr1tnxDTbT6fQjq5h0Zg5Xbfv3UVDrj8JCd4Q7Adg83ezwo9fB0nbbmUN+Wb/zwbxdqdpFq42aZxPE921zSeE5eVKNNVtwdgbuu2wy+YhUeutn12nZlCWhXIr8/e52qWAUnm7uZfT3fnLYmMAYP2++C6c6N7z72wwBq4ZGjs22mE7xuGHdv1nXjqvHImBDXeuLp0wWe50ogScPkZDTfqTJNe3Ju2n8bntDrbntcNnsnFB4PJhjR1J12F9FYPF3t2dvpOYizhu+UeKmb9nOvhac/dRzrJBx3WX/6uxfv3knq5TvBc3OEBA/2AB4lSdh7W3+BqxqPXoy7/vYP33zz5p239q+fUBYMHDdaeCOyPXTD3TQZg8cs8eQb+245DG3M4L9R5jUsEXQcT8a9ScE6ePqtZPg8TAfm+Y0bN39Ub/SZNOdGJNiuMXii/rSBXbuWlXhs1Xg7N86cmQM5s3RjP8937ly8Ybz1nc19jxNjto4+Bo8smFzf/PZ3f/ji2zq2zW1J6UFndFSATCZE7HjMDDyi/KSuza2DZ7nfYll7gE3Tjf/6f+7hWuPCQTydg92qh0c6rT6e9pHhoZZqrvfuLC0tnTmjGP0Y8Lwzd+6uAYfuQBazxSlj8DgKT74JHeDMuXNnLv5oF5zA8MaNd/dEQ7IqSJjJhmUrMpxTTgNp6igjKL2KGnj6I4+R9lcVoizcf/rvn/munQpRI04dmdQRcSHdUaXE89RzytcgobWsfgEmcY4MDxLXVd/eDjNnc/Ptt378xq7SHsB08UVI/42LFx9be5hy3Tf+7nRBf27uHQe8wDtz5+ZOL128eePd4OD4SRlYsVQ4HqW8FEcQjcf0ygrXwNOdLGgLIywc3UhNie4svfDCyZPf8RrM9O1smgpVTol2zewQHl1bKGt8dMYNmd3AJ9fC9wCP2PznN8/NQQvOzS1VzU2Pl3GL2WJD27bNvW+/9e6Ld2/cBSc9vDh3rpAzc3/ZP5MTKVIrdkwNhXWFJl5BxyRl1DwdT3/kiYVtGK2G1GZALp186qmTJ79PU5VaKOLJdwqPGDdOC+meMIIHDeptq3a7VeLB7on8VD8yuQ1jjyDfunHzjTfuvnnjxo/ems0JHofH2+nCZ5x6RK2/bv7k7s3fLfjMvaFbXOkMWJxMWbMBMvrp2p5VKo9pFk/HmY6nmDbW3XgBCclLCPz7qi1PnnyGEFsNZsReFJP4TF2OG4NnwKrWn4Wt3kiVyZ29TT3xkn8lP7UDeKxd1bmfe+7GT//hW2XFipn+6TIOD26pHXL5xqn9vb3NIF2Esefti8/dfPFHNy9efOfmmz/RZtu1GpIwOgymxBM7PTyy8FWn4ik2gGSW+negY++/UOK5jiQYTGJlbOLcyyHwlHS8hSPCQ3f38utqs9T13d39vc2/OMXfOlP06zv/66/SNFKDQ5gEiV/HFx27kUps7GzKveD1/XzDmD/1OoxE7yrb9m83b/zkpZ9KfZN3czyZ4qnyUde2gRTmfBqecs0l0iaub57NpScLPGeuq8fWkYZPWDqpWjPioV68UNKxjkp7kAWBiWXtvd5SazrotvGPS4Dm3Dt3/ulvHcIIUw/ZEoyzsGVNdxPG4uEL+yzZRts7J/JsJ9+/nWcX5wr557Mv6XqFThUbpT0RGcCjTeE0PN3dU7ort7tHn/jBkyWeJZVrw7EJCTPPqdafunhOPse46Uddh3o5dPVrzeAXTcSj9hnubOYbe/mJjc0T+c6NuaWL7/7lz87+b6KbhTA7ZoQQxsxG4E+ZrBq/DTHZ1vqpdsy1NjbcTWvTttP/89Of/vSlf2mlFshCpeqAeOkAHlHn/h660HUL9E8edofP7TMlnhe+pz/bgkhL9flKQHXxPPdm0vUUVX+QZQzUHJfmWJm0ibcF5gYcNjUrvb8Nfz/eJ/S9s2d/6ou/CoSdZYGiowGBZyXkJGswHk/m57ly2CHxbcC0r7SQvHT27Nmfx6YHIl1OKunwMJ4Vj99rKR3Bt8sbYf/vkyWe7xf+HxWxT1Tghc2QjB1b6+F57p+MQYm87t6go8HTuA49O9ctp1QoV1sU3lON9/OzDmLq5xt7AiqUTdqwPB6P8tbf28hv68Sv57fVDpYCj6/Jm90OUGRxAE/WGMRTYysI7TdVYWX0kx3Q907PaTwnz2z3CgahJMLK5ybZOBe7Hp4XB9gsC1n+7tuR4YHAMd8Hd1ctXe9v5/OZp/D860sv/eznjtreONB2qvW4tNyqR6tW7LEWUq375Zu34S/Z39W+msYTBUrcJicVAtn5jjmb9vSVx2gU08dqgbeY+1eLM38/OFUhTcRj1erE90Yq9Xu18PykzKwjpN7I19ej8Y00RibeQGJvk06c56oFN4xtU+0leO/Fm0vP/dtdqZ6www40GHhZ6rmm47KpwIPTPdvdvr6b7O8LVFxIfvbpP/zrv559Sf0kNbJYBR2V3xCeGq7BgPIYtHR0bfTE9+dKPBeHRxqHq+BCvWNZODyNkNfTnneUoli9AYz2ZvjatWfEJuKhccwtOb9hbOSbXqwjgbfOaTO9qXbDMfMgHxVfCjccHVErbyABClmDI9lz/ti//PObIP+o05BxpfoQlvmDnpuu8UQ8jT4dNYVaeHGOasg5rTxPD5+OlePtZTpdHsrBOt2rh+ep5y7+26C9jwZ6R02Zencctm3Ls+1yY6O8qIfRJ3+o6ifG8IHgnmWBfXBErX93HHnx3FMwSt8o6mULqTyPsXicAdfAmx6W4qSPRyuD9t6MG3Mlnu8fnIVlIaKYlfNvXPY3b81fOTMNz/bS6dMvgPzN4BfHgUevuKFuerulIXhTdSahfsV5hI+ycZ5tOUOA6uP592d0BkvljKgXp5bvjeUj+3M6Zlh0n0l4aL91yuUwzesvnivwnBmdpfIIdTBWTyxW26Go+l1nlcf8/JXpe6xNuS2l3B4yitFw96gjs936y+4UeJ585t/VxzQbzwdsHMtaYkCxx+N5OHrXOb9bqOeT/ciaS+FaGRnVoaSPp1EMXBO1p78vtDRUxVa3vzun6vTCd8dUN6O8gZEEcBvXFQBGIN2VX9QwbmOlj6f2rpeZ8HgvPlnieWpJ8wmq+KjlGNIIevuUxuJZubU+ksW3lsoM3hjqYVSKQHYTjQYAAAscSURBVD3ZelB4f1KHlFMwE8ceeUB5uvs2/0nV6Z2xLZYhrp5A5OFfzTNlRPItwi59tDLdNRgrvf5h1N70Mgsep2unNZ899fjnNKzkQ00/cNO0+jnW+dmzV9fGZFGqz1sH6oB5KCzheD01Yv0p0XJGtCae/g0xxfry3bknz+yMrXH5LFR8+1c55D+P8rWcrn20dchbf60ento7U+vjwfbNuT6eJ596Rq0p0FSO58NZHDjQu+Vi1fPc5u9dhQjn0lAW37rZ5//Cu6OjASWZZcVhmWNvVodYdVZLe7crdvqKWSz/vPPCDyrat3gWDFpZh3LOr6B5eFm/fO+QeOwentqrMbXxsGhpbgjPyadU9MMScxwfbrbKmF7queQxeLYUnauXB7Kg6cWhDO6O3XDEvNi1fAn+HHdl6bd19WEiHrV0nWQHWkcv/dxYGttequswMGmX5le2VuBlRR1ceXjvsNrTH3tq76Sqi4f85MzcMB7l/UJowDoH8BBNJ5Ldnm2rDjiKZ0XRAT794Ye/vjScwcmb/15RGibTyMrUHgOdRa91JuJRG9ATHZtaA0fV/dIXvzc2l/ugLvOgafmlfG0tRyvwB4zW1lcOh6e/z82ouNl9VGri8V6cmxvB89TJO+rRlIleXxwCZHb6AaN2qkZv/T1byq2VXhZnRvgvtarrTZw0iRKTMa/ZM+UTPTdXDzuqCw/eeov8dPPpsVF8/tEKynOIKfJ8fm1tDQaeS0AH+BzyuQZ6TinkC0Oj3xSph4e9e0bvMDiI5+RN9VMd6QE+jAzQqcBz72qXz9lcH5B3x/F/5u1JIQI1MzdIrb7TNTHuaWqnza83NOfgB1yG4eYSwl+5BJqjVGflUg50VvLD4cFKT5tU94/aCz718LwNdMbi0dF9Zg/zYT3LVolnrU/n7D11QN4Yxx/4jLmxFTD0Kz300PhJePSt8llhYipuUB6QrS1AhOa3YPzJT+TzQOUSaNGKErBwh7ozuzSryn9bmH56IbXwOHoDzVg8J99C6jbaQT5MDE6GFVP9B/FcArkHaC6vwBuoIf/x3Hg8J5fGjD9r9ysKOgmP5gLOjHqZPGUMLhq694siJ2XfTs3nl8CqAagVrUX5R4fBI8v8/VmmDWrh+Yne3jQej5590UC6dKTLBugUk5Xj4p510KDLpR64S2PVU+Vwc2QDd3726tb4gk7C45U+28FtIKOSv5yjj6/kMNoAEMCTn8pVdyrxXEIr0+fcxojyTJZZ6cvXjUvr4AkvnqvGc/JFdYqV9fm43iCdImKsxFMMPN6d8eqpc3jj4Fzl/atnr66gcTIJT1Zi0b144p799dVLa6u/vLc1f0sleelSfuIU0MmVC7eysrWGLh0Gj57yU3vI5SyBTx089plJeIr9oqnT5ZMNrjGbpPhRtyl4rDPjM+jrJxq+rnvhAZmER4U9HWhG3p7mOr38cf7x6vq9+/Nn50FL1wDNiRM9POBXz986BB5SDH19I1tLauDB/zg3Cc8LxRNxgu70wbDykOJBFJPx0DcqrGeRw+6Q+hQB09V744o6CY8Oe5ShVVNfUfWC2KX1eytrq6vr66tg2D4GX3oNxsdT4FznJZ77+f3DPFOnq7Tas64b+NTAw+9OxHPy3WLFqlWoz+A0P0hWmJHJeLwq61nkcGdwpOgGTCPTdfrLCXiS0rhoTs1qPGsXUP6L1Qsvr1x4Gc2//PIW8AHVATwncuUhrD28t752WDzakjQnd48hqYFH3pmM50bhhpAm08ZscInZZGU7TMbjL03E88zgfu5ewHR1aLqukAl4SG+uOp7cPPdWcwR4Lly5cGEFbV24sAXuW7HPvMtnff2Fx8EjZvANauBxls5NxNO9WYGobYHDtq34ERxUiedqgadycCvN52b/oq1b3XDp6tnR1aIJePqTbXE5CI2X9dUrkMvqhdUHt1Yh1PnFrcvKuuWlXFLmbesweLxe/vqdP+38Qmrg+dYUPL2bFdT0AXEH6YRB+dU4PFv3792/p5vYrlLPModv9/p6vr6+/isdy67DEDFS1Al4lONUPLwjnhR4rK9eWEdbK6A6D678Aq2s3bt1eX2r5HNJ4QHneu3hYfFondE+XFLPuh0Bnme+1T0ztAlJB/B4ycTluK7gt6fg+eFQY2rPbXxRq/HomL3YiO1MwHPpwoWX59dezn+5euHKy/nWla2Pb91ff7i28v4lrTr6/5W1tRe+ejg8xSA6g3U7Ujwos9ngztpWb25rMp5vT8Hz5mBj5ler/LZJeMK+OxtOwAPKcx9defnSL67cWr23svrx+pWPnl9/+PCDD95XgSlEpZfy9xWe2bXH6TMxuz72dDlaPCgWVt+0Rf3g6/HwDO1Au1zhFiipxqPXWgqDMilsv3fhwscILNvqgw8vXLmyevnlK7cera8Dng9W3n///bU14PP+ygeHMW567CtO0w84qLcV8YjxINHpwvGaU7eClDILnvz+1e4s6hipxKOXecpYVFbimV8Bo3bhHjD68MH5C4V89OhX6w9feeUVIPTB2tbaGry88utD4uluP6xv3Y4aD3LV9A4EQH5rsMsfEZ75tctX+2sQo1KJxxkI1avxrP1yDfBcuHfh1vkH528VeB5ce/7+vU8+0YC2trYevvLJ+m8eHQJPPIDHmzqv1JUjx4MTNT3qLzbq73Orh2c+X1kv4FRMuKEJePR8ZO+pWlWTXutX8oLJedCeB6u3gNCD8699dPbyb159VQF6uPXwg08+uf/ptbnZ8YiBYBhPnzUv5cjxIJy5aXDw3uYjwLN+9erV6vmCQqrwaNvWdfLNSjxbq2vKuq1+eB7kAYw/q7fgzYWr//HRo0e/efWTX4OV++CTX98/e1g8vWDYrruocPR4xsqR4CngXK5wC5RU4Rnw2ybhya98DJ71rQsaz4erMP7A660LD/7jymuvXXv06j0Ygx6+8ut7zx8Gjz2Ip7Z1++LgUbM5V69erljpKaQKj1rj6W2fMqunjNc/Btf6ww+Vzpy/dUu/vHblw/MPbp0HPr/51SevPARC6785DJ7WYCyK1ax5nTtMvzh4wGW7v75S5RQUUoFHryH0tucw9diW8VuZ8q2t/Mqt8x+C+jy48gB057Xz569oSo+0/nwCPvYrn4zgqfP7PWKwCEV/mXrNFwmPmlOZlk0FHjakL3pPSMV62PrHl66sApvXXlO+2wOgApwUnmdf03x+Db7Bq48O4olrTEDzaPA5bmbNabcvDp46UoFH7aEamASFkWj8z3Yg9MvVly8oHNcenVcm7dqja+eVF3f+tWevXTsPfD555YNXX3302gE8NR7JhYZ/Sw8Rp9aC6X8JPAhLZ7Bxqh87tb6qfelr156F0eb8tWuPngXzBu/gVfF59Oqrr4D2PDqI59jkvwae2nJJe9WPnn32WWBz/ll4o8ada/oIEHu2lIHF7ENmVFPq45kbar2njhDPE+PwPHUYPKiL5xt1Lzgo98C0XQMMMNSAwjz7LBi3a6BBrw3j+d0+nj86VvmDLp4//v0q+c+L54bUZ6gJ4e+Z/6y8tCdfK/Gc/tq4b384V5FDkcHJi38+PYdCunjGZlNLPv7w0+c/fR7+v/r8p1eff/6jT+Hjh59++Pzzz5/9FN4Xcq6L52u/d9yi8fzJ6eoTTk+VGrkUeCqyOYoMypRKPLUvGE2h1klfL/Dgbx6v8oCcgFzwn/3BRPnzCTL5yp58Q2XzjZonH17+SOGZUpup8j96/+g3XVHvBrJRePATxy34t5JLkc1vKZ/jz0Vlgwj+Uj63QpD4rIvwpVSLQIb4Un8+p0KE8f8AaaS1yMewFpw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C:\Users\ugz02\Desktop\загруженно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66" y="3933056"/>
            <a:ext cx="653474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4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2852936"/>
            <a:ext cx="6984776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Cambria" pitchFamily="18" charset="0"/>
              </a:rPr>
              <a:t>Что такое гражданская оборона?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выбраться из пожара </a:t>
            </a:r>
            <a:r>
              <a:rPr lang="ru-RU" b="1" dirty="0" smtClean="0"/>
              <a:t>дома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152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48152"/>
            <a:ext cx="5616624" cy="49377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u="sng" dirty="0"/>
              <a:t>Если вы проснулись от запаха дыма </a:t>
            </a:r>
            <a:r>
              <a:rPr lang="ru-RU" dirty="0"/>
              <a:t>или шума пожара, </a:t>
            </a:r>
            <a:r>
              <a:rPr lang="ru-RU" b="1" dirty="0">
                <a:solidFill>
                  <a:srgbClr val="FF0000"/>
                </a:solidFill>
              </a:rPr>
              <a:t>не садитесь в кровати!</a:t>
            </a:r>
            <a:r>
              <a:rPr lang="ru-RU" dirty="0"/>
              <a:t>! Вы вдохнете дым, а вместе с ним и ядовитые газы.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Скатывайтесь прямо на пол. </a:t>
            </a:r>
            <a:r>
              <a:rPr lang="ru-RU" dirty="0"/>
              <a:t>Там меньше отравляющих веществ и больше чистого воздуха.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Нельзя оставаться в горящем помещении и прятаться в шкафы или иные предметы мебели. </a:t>
            </a:r>
          </a:p>
          <a:p>
            <a:pPr algn="just"/>
            <a:r>
              <a:rPr lang="ru-RU" b="1" u="sng" dirty="0"/>
              <a:t>Защитите глаза</a:t>
            </a:r>
            <a:r>
              <a:rPr lang="ru-RU" dirty="0"/>
              <a:t> и </a:t>
            </a:r>
            <a:r>
              <a:rPr lang="ru-RU" b="1" u="sng" dirty="0"/>
              <a:t>органы дыхания </a:t>
            </a:r>
            <a:r>
              <a:rPr lang="ru-RU" dirty="0"/>
              <a:t>и </a:t>
            </a:r>
            <a:r>
              <a:rPr lang="ru-RU" b="1" dirty="0">
                <a:solidFill>
                  <a:srgbClr val="FF0000"/>
                </a:solidFill>
              </a:rPr>
              <a:t>пробирайтесь ползком по полу</a:t>
            </a:r>
            <a:r>
              <a:rPr lang="ru-RU" dirty="0"/>
              <a:t> под облаком дыма к двери.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3" y="3717032"/>
            <a:ext cx="5400600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В Оленино детям рассказали, когда нельзя прятаться под кровать - МК Твер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74" y="3081213"/>
            <a:ext cx="2592288" cy="2279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036354" y="2971210"/>
            <a:ext cx="2952328" cy="25922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057745" y="2924944"/>
            <a:ext cx="2952328" cy="25922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7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82952" cy="493776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u="sng" dirty="0"/>
              <a:t>Осторожно прикоснитесь к ней тыльной стороной ладони. </a:t>
            </a:r>
            <a:r>
              <a:rPr lang="ru-RU" dirty="0"/>
              <a:t>Если дверь горячая, за ней пожар. Не открывайте дверь. </a:t>
            </a:r>
          </a:p>
          <a:p>
            <a:pPr algn="just"/>
            <a:r>
              <a:rPr lang="ru-RU" dirty="0"/>
              <a:t>Закупорьте щель под дверью любой тряпкой, при возможности мокрой, и ползите к окну. </a:t>
            </a:r>
          </a:p>
          <a:p>
            <a:pPr algn="just"/>
            <a:r>
              <a:rPr lang="ru-RU" dirty="0"/>
              <a:t>Если удастся, накройтесь плотной влажной тканью, возьмите фонарик.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Не входите туда, где большая концентрация дыма или огня. </a:t>
            </a:r>
          </a:p>
          <a:p>
            <a:pPr algn="just"/>
            <a:r>
              <a:rPr lang="ru-RU" dirty="0"/>
              <a:t>Если на вас надвигается огненный вал, не мешкая падайте, закрывая голову влажной тканью. </a:t>
            </a:r>
            <a:r>
              <a:rPr lang="ru-RU" b="1" dirty="0">
                <a:solidFill>
                  <a:srgbClr val="FF0000"/>
                </a:solidFill>
              </a:rPr>
              <a:t>В этот момент не дышите, чтобы не получить ожог внутренних органов. </a:t>
            </a:r>
          </a:p>
        </p:txBody>
      </p:sp>
    </p:spTree>
    <p:extLst>
      <p:ext uri="{BB962C8B-B14F-4D97-AF65-F5344CB8AC3E}">
        <p14:creationId xmlns:p14="http://schemas.microsoft.com/office/powerpoint/2010/main" val="37125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Статистика опасных ситуаций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811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92500"/>
          </a:bodyPr>
          <a:lstStyle/>
          <a:p>
            <a:pPr marL="273050" indent="0" algn="just"/>
            <a:r>
              <a:rPr lang="ru-RU" dirty="0" smtClean="0">
                <a:latin typeface="Cambria" pitchFamily="18" charset="0"/>
              </a:rPr>
              <a:t>1. Зажженная свеча ежегодно вызывает около </a:t>
            </a:r>
            <a:r>
              <a:rPr lang="ru-RU" b="1" dirty="0" smtClean="0">
                <a:latin typeface="Cambria" pitchFamily="18" charset="0"/>
              </a:rPr>
              <a:t>15000 тыс.</a:t>
            </a:r>
            <a:r>
              <a:rPr lang="ru-RU" dirty="0" smtClean="0">
                <a:latin typeface="Cambria" pitchFamily="18" charset="0"/>
              </a:rPr>
              <a:t> пожаров в доме.</a:t>
            </a:r>
          </a:p>
          <a:p>
            <a:pPr marL="273050" indent="0" algn="just"/>
            <a:r>
              <a:rPr lang="ru-RU" dirty="0" smtClean="0">
                <a:latin typeface="Cambria" pitchFamily="18" charset="0"/>
              </a:rPr>
              <a:t>2.  Падающие сосульки убивают около </a:t>
            </a:r>
            <a:r>
              <a:rPr lang="ru-RU" b="1" dirty="0" smtClean="0">
                <a:latin typeface="Cambria" pitchFamily="18" charset="0"/>
              </a:rPr>
              <a:t>100 </a:t>
            </a:r>
            <a:r>
              <a:rPr lang="ru-RU" dirty="0" smtClean="0">
                <a:latin typeface="Cambria" pitchFamily="18" charset="0"/>
              </a:rPr>
              <a:t>людей в год.</a:t>
            </a:r>
          </a:p>
          <a:p>
            <a:pPr marL="273050" indent="0" algn="just"/>
            <a:r>
              <a:rPr lang="ru-RU" dirty="0" smtClean="0">
                <a:latin typeface="Cambria" pitchFamily="18" charset="0"/>
              </a:rPr>
              <a:t>3. Ванные становиться причиной смерти </a:t>
            </a:r>
            <a:r>
              <a:rPr lang="ru-RU" b="1" dirty="0" smtClean="0">
                <a:latin typeface="Cambria" pitchFamily="18" charset="0"/>
              </a:rPr>
              <a:t>340</a:t>
            </a:r>
            <a:r>
              <a:rPr lang="ru-RU" dirty="0" smtClean="0">
                <a:latin typeface="Cambria" pitchFamily="18" charset="0"/>
              </a:rPr>
              <a:t> людей ежегодно, причина скользкая поверхность ванной.   </a:t>
            </a:r>
          </a:p>
          <a:p>
            <a:pPr marL="273050" indent="0" algn="just"/>
            <a:r>
              <a:rPr lang="ru-RU" dirty="0" smtClean="0">
                <a:latin typeface="Cambria" pitchFamily="18" charset="0"/>
              </a:rPr>
              <a:t>4. Обмен смс-сообщениями во время вождения убивает тысячи людей ежегодно, при этом риск попасть в аварию у пешехода  повышается в </a:t>
            </a:r>
            <a:r>
              <a:rPr lang="ru-RU" b="1" dirty="0" smtClean="0">
                <a:latin typeface="Cambria" pitchFamily="18" charset="0"/>
              </a:rPr>
              <a:t>20 раз</a:t>
            </a:r>
            <a:r>
              <a:rPr lang="ru-RU" dirty="0" smtClean="0">
                <a:latin typeface="Cambria" pitchFamily="18" charset="0"/>
              </a:rPr>
              <a:t>.</a:t>
            </a:r>
          </a:p>
          <a:p>
            <a:pPr marL="273050" indent="0" algn="just"/>
            <a:r>
              <a:rPr lang="ru-RU" dirty="0" smtClean="0">
                <a:latin typeface="Cambria" pitchFamily="18" charset="0"/>
              </a:rPr>
              <a:t>5. </a:t>
            </a:r>
            <a:r>
              <a:rPr lang="ru-RU" b="1" dirty="0" smtClean="0">
                <a:latin typeface="Cambria" pitchFamily="18" charset="0"/>
              </a:rPr>
              <a:t>Несколько тысяч</a:t>
            </a:r>
            <a:r>
              <a:rPr lang="ru-RU" dirty="0" smtClean="0">
                <a:latin typeface="Cambria" pitchFamily="18" charset="0"/>
              </a:rPr>
              <a:t> людей ежегодно умирают, упав с горки, а </a:t>
            </a:r>
            <a:r>
              <a:rPr lang="ru-RU" smtClean="0">
                <a:latin typeface="Cambria" pitchFamily="18" charset="0"/>
              </a:rPr>
              <a:t>многие </a:t>
            </a:r>
            <a:r>
              <a:rPr lang="ru-RU" smtClean="0">
                <a:latin typeface="Cambria" pitchFamily="18" charset="0"/>
              </a:rPr>
              <a:t>становятся </a:t>
            </a:r>
            <a:r>
              <a:rPr lang="ru-RU" dirty="0" smtClean="0">
                <a:latin typeface="Cambria" pitchFamily="18" charset="0"/>
              </a:rPr>
              <a:t>инвалидами из-за несоблюдения правил при катаниях на «батутах».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4773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200" dirty="0" smtClean="0">
                <a:latin typeface="Cambria" pitchFamily="18" charset="0"/>
              </a:rPr>
              <a:t>6.  Прогулка по торговому центру может стать источником опасности. В ТЦ может возникнуть пожар в результате - паника среди посетителей, что затруднит эвакуацию из здания, а долгая эвакуация увеличивает вероятность гибели посетителя. </a:t>
            </a:r>
            <a:r>
              <a:rPr lang="ru-RU" sz="3200" b="1" dirty="0" smtClean="0">
                <a:latin typeface="Cambria" pitchFamily="18" charset="0"/>
              </a:rPr>
              <a:t>В ТЦ всегда нужно быть ВНИМАТЕЛЬНЫМ и знать где находятся эвакуационные пути</a:t>
            </a:r>
            <a:r>
              <a:rPr lang="ru-RU" sz="3200" dirty="0" smtClean="0">
                <a:latin typeface="Cambria" pitchFamily="18" charset="0"/>
              </a:rPr>
              <a:t>. </a:t>
            </a:r>
          </a:p>
          <a:p>
            <a:pPr algn="just"/>
            <a:r>
              <a:rPr lang="ru-RU" sz="3200" dirty="0" smtClean="0">
                <a:latin typeface="Cambria" pitchFamily="18" charset="0"/>
              </a:rPr>
              <a:t>7 . Смерть от </a:t>
            </a:r>
            <a:r>
              <a:rPr lang="ru-RU" sz="3200" dirty="0" err="1" smtClean="0">
                <a:latin typeface="Cambria" pitchFamily="18" charset="0"/>
              </a:rPr>
              <a:t>гаджетов</a:t>
            </a:r>
            <a:r>
              <a:rPr lang="ru-RU" sz="3200" dirty="0" smtClean="0">
                <a:latin typeface="Cambria" pitchFamily="18" charset="0"/>
              </a:rPr>
              <a:t>. Удар током можно получить, даже не вскрывая </a:t>
            </a:r>
            <a:r>
              <a:rPr lang="ru-RU" sz="3200" dirty="0" err="1" smtClean="0">
                <a:latin typeface="Cambria" pitchFamily="18" charset="0"/>
              </a:rPr>
              <a:t>гаджет</a:t>
            </a:r>
            <a:r>
              <a:rPr lang="ru-RU" sz="3200" dirty="0" smtClean="0">
                <a:latin typeface="Cambria" pitchFamily="18" charset="0"/>
              </a:rPr>
              <a:t> и используя его, как обычно. </a:t>
            </a:r>
          </a:p>
          <a:p>
            <a:pPr marL="273050" indent="0">
              <a:buNone/>
            </a:pPr>
            <a:r>
              <a:rPr lang="ru-RU" sz="3200" i="1" dirty="0" smtClean="0">
                <a:latin typeface="Cambria" pitchFamily="18" charset="0"/>
              </a:rPr>
              <a:t>Так, 23- летняя китаянка  погибла от удара током, разговаривая по заряжавшемуся </a:t>
            </a:r>
            <a:r>
              <a:rPr lang="ru-RU" sz="3200" i="1" dirty="0" err="1" smtClean="0">
                <a:latin typeface="Cambria" pitchFamily="18" charset="0"/>
              </a:rPr>
              <a:t>гаджету</a:t>
            </a:r>
            <a:r>
              <a:rPr lang="ru-RU" sz="3200" i="1" dirty="0" smtClean="0">
                <a:latin typeface="Cambria" pitchFamily="18" charset="0"/>
              </a:rPr>
              <a:t>, а москвичка умерла от удара молнии, пользуясь телефоном в грозу.</a:t>
            </a:r>
          </a:p>
          <a:p>
            <a:pPr marL="273050" indent="0">
              <a:buNone/>
            </a:pPr>
            <a:endParaRPr lang="ru-RU" sz="3200" i="1" dirty="0" smtClean="0"/>
          </a:p>
          <a:p>
            <a:pPr marL="273050" indent="0">
              <a:buNone/>
            </a:pPr>
            <a:endParaRPr lang="ru-RU" sz="3200" i="1" dirty="0" smtClean="0"/>
          </a:p>
          <a:p>
            <a:pPr marL="273050" indent="0">
              <a:buNone/>
            </a:pPr>
            <a:endParaRPr lang="ru-RU" sz="3200" i="1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9064" y="4437112"/>
            <a:ext cx="7885384" cy="1440160"/>
          </a:xfrm>
          <a:prstGeom prst="roundRect">
            <a:avLst/>
          </a:pr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5903789"/>
            <a:ext cx="83529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И 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это только малая часть от всех опасностей, которые подстерегают человека в жизни.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 защищаться от опасностей?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Cambria" pitchFamily="18" charset="0"/>
              </a:rPr>
              <a:t>Всегда проверяйте</a:t>
            </a:r>
            <a:r>
              <a:rPr lang="ru-RU" dirty="0" smtClean="0">
                <a:latin typeface="Cambria" pitchFamily="18" charset="0"/>
              </a:rPr>
              <a:t>: не забыли ли вы выключить какие-либо бытовые электроприборы, закрутить краны, перекрыть газ  и т.п. </a:t>
            </a:r>
          </a:p>
          <a:p>
            <a:pPr algn="just"/>
            <a:r>
              <a:rPr lang="ru-RU" dirty="0" smtClean="0">
                <a:latin typeface="Cambria" pitchFamily="18" charset="0"/>
              </a:rPr>
              <a:t>Если вы разводили костер, всегда убеждайтесь в том, что он потушен до конца, заливайте его водой или засыпайте землей. </a:t>
            </a:r>
          </a:p>
          <a:p>
            <a:pPr algn="just"/>
            <a:r>
              <a:rPr lang="ru-RU" dirty="0" smtClean="0">
                <a:latin typeface="Cambria" pitchFamily="18" charset="0"/>
              </a:rPr>
              <a:t>Во время гололеда воздерживайтесь от поездок на автомобиле. </a:t>
            </a:r>
            <a:r>
              <a:rPr lang="ru-RU" b="1" dirty="0" smtClean="0">
                <a:latin typeface="Cambria" pitchFamily="18" charset="0"/>
              </a:rPr>
              <a:t>Не ходите по тонкому льду рек, озер и т.д.</a:t>
            </a:r>
            <a:endParaRPr lang="ru-RU" dirty="0" smtClean="0">
              <a:latin typeface="Cambria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44522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Какие правила безопасного поведения вы можете назвать еще? </a:t>
            </a:r>
            <a:endParaRPr lang="ru-RU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2996952"/>
            <a:ext cx="6858000" cy="298586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ПОМНИ!</a:t>
            </a:r>
            <a:br>
              <a:rPr lang="ru-RU" sz="5400" b="1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827584" y="4077072"/>
            <a:ext cx="7488832" cy="175408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5600" b="1" dirty="0" smtClean="0">
                <a:latin typeface="Cambria" pitchFamily="18" charset="0"/>
              </a:rPr>
              <a:t/>
            </a:r>
            <a:br>
              <a:rPr lang="ru-RU" sz="5600" b="1" dirty="0" smtClean="0">
                <a:latin typeface="Cambria" pitchFamily="18" charset="0"/>
              </a:rPr>
            </a:br>
            <a:r>
              <a:rPr lang="ru-RU" sz="9600" b="1" dirty="0" smtClean="0">
                <a:latin typeface="Cambria" pitchFamily="18" charset="0"/>
              </a:rPr>
              <a:t>Предотвратить опасность можно лишь в том случае, когда </a:t>
            </a:r>
            <a:r>
              <a:rPr lang="ru-RU" sz="9600" b="1" dirty="0" smtClean="0">
                <a:solidFill>
                  <a:schemeClr val="tx1"/>
                </a:solidFill>
                <a:latin typeface="Cambria" pitchFamily="18" charset="0"/>
              </a:rPr>
              <a:t>обладаешь необходимыми знаниями, </a:t>
            </a:r>
            <a:r>
              <a:rPr lang="ru-RU" sz="9600" b="1" dirty="0" smtClean="0">
                <a:latin typeface="Cambria" pitchFamily="18" charset="0"/>
              </a:rPr>
              <a:t>навыками и  осознанием того, что ты гражданин несущий ответственность за соблюдения правил безопасного поведения.</a:t>
            </a:r>
            <a:r>
              <a:rPr lang="ru-RU" sz="7200" b="1" dirty="0" smtClean="0">
                <a:latin typeface="Cambria" pitchFamily="18" charset="0"/>
              </a:rPr>
              <a:t/>
            </a:r>
            <a:br>
              <a:rPr lang="ru-RU" sz="7200" b="1" dirty="0" smtClean="0">
                <a:latin typeface="Cambria" pitchFamily="18" charset="0"/>
              </a:rPr>
            </a:br>
            <a:r>
              <a:rPr lang="ru-RU" sz="7200" dirty="0" smtClean="0">
                <a:latin typeface="Cambria" pitchFamily="18" charset="0"/>
              </a:rPr>
              <a:t/>
            </a:r>
            <a:br>
              <a:rPr lang="ru-RU" sz="7200" dirty="0" smtClean="0">
                <a:latin typeface="Cambria" pitchFamily="18" charset="0"/>
              </a:rPr>
            </a:br>
            <a:endParaRPr lang="ru-RU" sz="7200" dirty="0" smtClean="0">
              <a:latin typeface="Cambria" pitchFamily="18" charset="0"/>
            </a:endParaRPr>
          </a:p>
          <a:p>
            <a:pPr algn="ctr"/>
            <a:endParaRPr lang="ru-RU" sz="7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/>
              <a:t>Викторина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В Крыму сотрудник МЧС помог эвакуировать десять семей при пожаре в  общежитии - Парламентская газ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17032"/>
            <a:ext cx="2628900" cy="2088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Гражданская оборона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это система мероприятий по подготовке к защите и по защите населения, материальных и культурных ценностей от опасностей, возникающих при ведении военных действий или вследствие этих действий, а также при возникновении чрезвычайных ситуаций природного и техногенного характера.</a:t>
            </a:r>
          </a:p>
          <a:p>
            <a:endParaRPr lang="ru-RU" dirty="0"/>
          </a:p>
        </p:txBody>
      </p:sp>
      <p:pic>
        <p:nvPicPr>
          <p:cNvPr id="2055" name="Picture 7" descr="работа спасателей мчс картинки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244827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7" name="AutoShape 9" descr="Наводнение в Забайкалье: спасены 12 человек - ИА REGN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Наводнение в Забайкалье: спасены 12 человек - ИА REGN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Наводнение в Забайкалье: спасены 12 человек - ИА REGN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AutoShape 15" descr="Наводнение в Забайкалье: спасены 12 человек - ИА REGN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Спасатели МЧС России достали из-под завалов в турецком Хатае мужчину — РТ  на русск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77072"/>
            <a:ext cx="3522937" cy="2124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Началось землетрясение. </a:t>
            </a:r>
            <a:br>
              <a:rPr lang="ru-RU" b="1" dirty="0" smtClean="0"/>
            </a:br>
            <a:r>
              <a:rPr lang="ru-RU" b="1" dirty="0" smtClean="0"/>
              <a:t>Ваши действия?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2800" b="1" dirty="0" smtClean="0">
                <a:latin typeface="Cambria" pitchFamily="18" charset="0"/>
              </a:rPr>
              <a:t>А) Выйду из дома, сяду на лавочку возле подъезда</a:t>
            </a:r>
          </a:p>
          <a:p>
            <a:pPr algn="just"/>
            <a:r>
              <a:rPr lang="ru-RU" sz="2800" b="1" dirty="0" smtClean="0">
                <a:latin typeface="Cambria" pitchFamily="18" charset="0"/>
              </a:rPr>
              <a:t>Б) Выйду из дома, отойду подальше от зданий </a:t>
            </a:r>
          </a:p>
          <a:p>
            <a:pPr algn="just"/>
            <a:r>
              <a:rPr lang="ru-RU" sz="2800" b="1" dirty="0" smtClean="0">
                <a:latin typeface="Cambria" pitchFamily="18" charset="0"/>
              </a:rPr>
              <a:t>В) Продолжу заниматься своими делами</a:t>
            </a:r>
          </a:p>
          <a:p>
            <a:endParaRPr lang="ru-RU" dirty="0"/>
          </a:p>
        </p:txBody>
      </p:sp>
      <p:pic>
        <p:nvPicPr>
          <p:cNvPr id="15362" name="Picture 2" descr="Землетрясение в Турции и Сирии стало самым сильным в регионе за последние  десятилетия - Ведом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17032"/>
            <a:ext cx="6408712" cy="2472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Гроза застала Вас в лесу. Что делать?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2800" b="1" dirty="0" smtClean="0">
                <a:latin typeface="Cambria" pitchFamily="18" charset="0"/>
              </a:rPr>
              <a:t>А) Спрячусь под огромным высоким деревом</a:t>
            </a:r>
          </a:p>
          <a:p>
            <a:pPr algn="just"/>
            <a:r>
              <a:rPr lang="ru-RU" sz="2800" b="1" dirty="0" smtClean="0">
                <a:latin typeface="Cambria" pitchFamily="18" charset="0"/>
              </a:rPr>
              <a:t>Б)Останусь на открытой местности, продолжая движение</a:t>
            </a:r>
          </a:p>
          <a:p>
            <a:pPr algn="just"/>
            <a:r>
              <a:rPr lang="ru-RU" sz="2800" b="1" dirty="0" smtClean="0">
                <a:latin typeface="Cambria" pitchFamily="18" charset="0"/>
              </a:rPr>
              <a:t>В) Найду не выделяющееся на местности укрытие и пережду грозу</a:t>
            </a:r>
          </a:p>
          <a:p>
            <a:pPr algn="just"/>
            <a:endParaRPr lang="ru-RU" sz="2800" dirty="0" smtClean="0"/>
          </a:p>
        </p:txBody>
      </p:sp>
      <p:pic>
        <p:nvPicPr>
          <p:cNvPr id="14338" name="Picture 2" descr="фото гроза в лесу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61206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92" y="188640"/>
            <a:ext cx="907300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Если вас отрезало огнем в квартире на пятом этаже (телефона нет), что будете делать?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34880" cy="4937760"/>
          </a:xfrm>
        </p:spPr>
        <p:txBody>
          <a:bodyPr/>
          <a:lstStyle/>
          <a:p>
            <a:pPr algn="r"/>
            <a:r>
              <a:rPr lang="ru-RU" sz="2800" b="1" dirty="0" smtClean="0">
                <a:latin typeface="Cambria" pitchFamily="18" charset="0"/>
              </a:rPr>
              <a:t>А)Сделаю веревку из скрученных простыней и буду спускаться вниз</a:t>
            </a:r>
          </a:p>
          <a:p>
            <a:pPr algn="r"/>
            <a:r>
              <a:rPr lang="ru-RU" sz="2800" b="1" dirty="0" smtClean="0">
                <a:latin typeface="Cambria" pitchFamily="18" charset="0"/>
              </a:rPr>
              <a:t>Б)Мокрыми полотенцами, простынями заткну щели в дверном проеме, сократив приток дыма, через окно буду звать на помощь</a:t>
            </a:r>
          </a:p>
          <a:p>
            <a:pPr algn="r"/>
            <a:r>
              <a:rPr lang="ru-RU" sz="2800" b="1" dirty="0" smtClean="0">
                <a:latin typeface="Cambria" pitchFamily="18" charset="0"/>
              </a:rPr>
              <a:t>В) Буду звать на помощь </a:t>
            </a:r>
          </a:p>
          <a:p>
            <a:endParaRPr lang="ru-RU" dirty="0"/>
          </a:p>
        </p:txBody>
      </p:sp>
      <p:pic>
        <p:nvPicPr>
          <p:cNvPr id="13314" name="Picture 2" descr="В Сочи спасатели эвакуировали жителей пятиэтажки из-за пожара ВИДЕО | Живая  Куба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12776"/>
            <a:ext cx="3041576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8464" cy="9906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Вы гуляете в парке и видите большую коробку оставленную без присмотра. Оттуда раздается тикающий звук. Что нужно сделать?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>
                <a:latin typeface="Cambria" pitchFamily="18" charset="0"/>
              </a:rPr>
              <a:t>А) Выбросить в мусорный ящик </a:t>
            </a:r>
          </a:p>
          <a:p>
            <a:r>
              <a:rPr lang="ru-RU" sz="2800" b="1" dirty="0" smtClean="0">
                <a:latin typeface="Cambria" pitchFamily="18" charset="0"/>
              </a:rPr>
              <a:t>Б)Поинтересоваться содержимым</a:t>
            </a:r>
          </a:p>
          <a:p>
            <a:r>
              <a:rPr lang="ru-RU" sz="2800" b="1" dirty="0" smtClean="0">
                <a:latin typeface="Cambria" pitchFamily="18" charset="0"/>
              </a:rPr>
              <a:t>В) Не трогать и сообщить о находке по номеру 102</a:t>
            </a:r>
          </a:p>
          <a:p>
            <a:endParaRPr lang="ru-RU" dirty="0"/>
          </a:p>
        </p:txBody>
      </p:sp>
      <p:pic>
        <p:nvPicPr>
          <p:cNvPr id="12290" name="Picture 2" descr="Empty Cardboard Box On The Ground Stok Fotoğraflar &amp; Karton Kutu - Kutu'nin  Daha Fazla Resimleri - Karton Kutu - Kutu, Sokak, Karton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24944"/>
            <a:ext cx="453650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Если во время купания у Вас свело ногу, какие предпринять действия?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>
                <a:latin typeface="Cambria" pitchFamily="18" charset="0"/>
              </a:rPr>
              <a:t>А) Возьму ногу за носок и потяну на себя</a:t>
            </a:r>
          </a:p>
          <a:p>
            <a:r>
              <a:rPr lang="ru-RU" sz="2800" b="1" dirty="0" smtClean="0">
                <a:latin typeface="Cambria" pitchFamily="18" charset="0"/>
              </a:rPr>
              <a:t>Б) Приму положение «поплавок» и разотру мышцу</a:t>
            </a:r>
            <a:br>
              <a:rPr lang="ru-RU" sz="2800" b="1" dirty="0" smtClean="0">
                <a:latin typeface="Cambria" pitchFamily="18" charset="0"/>
              </a:rPr>
            </a:br>
            <a:r>
              <a:rPr lang="ru-RU" sz="2800" b="1" dirty="0" smtClean="0">
                <a:latin typeface="Cambria" pitchFamily="18" charset="0"/>
              </a:rPr>
              <a:t>В) Уколю сведенную мышцу булавкой</a:t>
            </a:r>
          </a:p>
          <a:p>
            <a:endParaRPr lang="ru-RU" dirty="0"/>
          </a:p>
        </p:txBody>
      </p:sp>
      <p:pic>
        <p:nvPicPr>
          <p:cNvPr id="11266" name="Picture 2" descr="Что делать, если ногу свело в воде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468746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12968" cy="9906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Если при разжигании газовой колонки или духовки газовой плиты спичка погасла, не успев воспламенить газ, что будете делать?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>
                <a:latin typeface="Cambria" pitchFamily="18" charset="0"/>
              </a:rPr>
              <a:t>А) Перекрою газ и проверю тягу</a:t>
            </a:r>
          </a:p>
          <a:p>
            <a:r>
              <a:rPr lang="ru-RU" sz="2800" b="1" dirty="0" smtClean="0">
                <a:latin typeface="Cambria" pitchFamily="18" charset="0"/>
              </a:rPr>
              <a:t>Б) Достану вторую спичку и стану зажигать газ</a:t>
            </a:r>
          </a:p>
          <a:p>
            <a:r>
              <a:rPr lang="ru-RU" sz="2800" b="1" dirty="0" smtClean="0">
                <a:latin typeface="Cambria" pitchFamily="18" charset="0"/>
              </a:rPr>
              <a:t>В) Перекрою газ</a:t>
            </a:r>
          </a:p>
          <a:p>
            <a:endParaRPr lang="ru-RU" dirty="0"/>
          </a:p>
        </p:txBody>
      </p:sp>
      <p:pic>
        <p:nvPicPr>
          <p:cNvPr id="5" name="Picture 2" descr="Применяемый в быту газ взрывопожароопасен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547260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 получении штормового предупреждения нужно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А) Закрыть окна, отойти от них подальше</a:t>
            </a:r>
          </a:p>
          <a:p>
            <a:r>
              <a:rPr lang="ru-RU" sz="2800" b="1" dirty="0" smtClean="0">
                <a:latin typeface="Cambria" pitchFamily="18" charset="0"/>
              </a:rPr>
              <a:t>Б) Выйти на балкон оценить обстановку</a:t>
            </a:r>
          </a:p>
          <a:p>
            <a:r>
              <a:rPr lang="ru-RU" sz="2800" b="1" dirty="0" smtClean="0">
                <a:latin typeface="Cambria" pitchFamily="18" charset="0"/>
              </a:rPr>
              <a:t>В) Сходить в магазин за припасами</a:t>
            </a:r>
            <a:endParaRPr lang="ru-RU" sz="2800" b="1" dirty="0">
              <a:latin typeface="Cambria" pitchFamily="18" charset="0"/>
            </a:endParaRPr>
          </a:p>
        </p:txBody>
      </p:sp>
      <p:pic>
        <p:nvPicPr>
          <p:cNvPr id="9218" name="Picture 2" descr="Штормовое предупреждение объявили в Свердловской области из-за снега |  Новости России - Новости страны | Известия | 20.02.2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576064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означает звуковой сигнал – сирена при чрезвычайных ситуациях?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4176464" cy="4937760"/>
          </a:xfrm>
        </p:spPr>
        <p:txBody>
          <a:bodyPr/>
          <a:lstStyle/>
          <a:p>
            <a:pPr algn="r"/>
            <a:r>
              <a:rPr lang="ru-RU" sz="2800" b="1" dirty="0" smtClean="0">
                <a:latin typeface="+mj-lt"/>
              </a:rPr>
              <a:t>А) «Внимание всем!»</a:t>
            </a:r>
          </a:p>
          <a:p>
            <a:pPr algn="r"/>
            <a:r>
              <a:rPr lang="ru-RU" sz="2800" b="1" dirty="0" smtClean="0">
                <a:latin typeface="+mj-lt"/>
              </a:rPr>
              <a:t>Б) «Спасайся кто может!» </a:t>
            </a:r>
          </a:p>
          <a:p>
            <a:pPr algn="r"/>
            <a:r>
              <a:rPr lang="ru-RU" sz="2800" b="1" dirty="0" smtClean="0">
                <a:latin typeface="+mj-lt"/>
              </a:rPr>
              <a:t>В) «В городе опасность»</a:t>
            </a:r>
          </a:p>
          <a:p>
            <a:endParaRPr lang="ru-RU" dirty="0"/>
          </a:p>
        </p:txBody>
      </p:sp>
      <p:pic>
        <p:nvPicPr>
          <p:cNvPr id="8194" name="Picture 2" descr="Что будет, когда тревожная сирена завоет по-настоящему? - чита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744416" cy="313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Если при приготовлении пищи загорелся жир на сковородке?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>
                <a:latin typeface="Cambria" pitchFamily="18" charset="0"/>
              </a:rPr>
              <a:t>А) Буду тушить водой</a:t>
            </a:r>
          </a:p>
          <a:p>
            <a:r>
              <a:rPr lang="ru-RU" sz="2800" b="1" dirty="0" smtClean="0">
                <a:latin typeface="Cambria" pitchFamily="18" charset="0"/>
              </a:rPr>
              <a:t>Б) Попытаюсь вынести горящую сковородку на улицу</a:t>
            </a:r>
          </a:p>
          <a:p>
            <a:r>
              <a:rPr lang="ru-RU" sz="2800" b="1" dirty="0" smtClean="0">
                <a:latin typeface="Cambria" pitchFamily="18" charset="0"/>
              </a:rPr>
              <a:t>В) Накрою сковородку мокрым полотенцем</a:t>
            </a:r>
          </a:p>
          <a:p>
            <a:endParaRPr lang="ru-RU" dirty="0"/>
          </a:p>
        </p:txBody>
      </p:sp>
      <p:pic>
        <p:nvPicPr>
          <p:cNvPr id="7172" name="Picture 4" descr="Что делать, если на плите загорелась сковородка? |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53650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Если загорелась электропроводка?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>
                <a:latin typeface="Cambria" pitchFamily="18" charset="0"/>
              </a:rPr>
              <a:t>А) Буду тушить водой</a:t>
            </a:r>
          </a:p>
          <a:p>
            <a:r>
              <a:rPr lang="ru-RU" sz="2800" b="1" dirty="0" smtClean="0">
                <a:latin typeface="Cambria" pitchFamily="18" charset="0"/>
              </a:rPr>
              <a:t>Б) Обесточу электросеть, затем приступаю к тушению</a:t>
            </a:r>
          </a:p>
          <a:p>
            <a:r>
              <a:rPr lang="ru-RU" sz="2800" b="1" dirty="0" smtClean="0">
                <a:latin typeface="Cambria" pitchFamily="18" charset="0"/>
              </a:rPr>
              <a:t>В) Буду звать на помощь </a:t>
            </a:r>
          </a:p>
          <a:p>
            <a:endParaRPr lang="ru-RU" dirty="0"/>
          </a:p>
        </p:txBody>
      </p:sp>
      <p:pic>
        <p:nvPicPr>
          <p:cNvPr id="6146" name="Picture 2" descr="В многоквартирном доме без отопления загорелась провод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55446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4546848" cy="493776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 1931 году по инициативе нескольких государств в Париже была основана </a:t>
            </a:r>
            <a:r>
              <a:rPr lang="ru-RU" b="1" dirty="0" smtClean="0"/>
              <a:t>«Ассоциация Женевских зон» — «</a:t>
            </a:r>
            <a:r>
              <a:rPr lang="ru-RU" b="1" dirty="0" err="1" smtClean="0"/>
              <a:t>зон</a:t>
            </a:r>
            <a:r>
              <a:rPr lang="ru-RU" b="1" dirty="0" smtClean="0"/>
              <a:t> безопасности»</a:t>
            </a:r>
            <a:r>
              <a:rPr lang="ru-RU" dirty="0" smtClean="0"/>
              <a:t>, для создания посредством двухсторонних и многосторонних соглашений локальных зон безопасности во всех странах.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8674" name="Picture 2" descr="Международные доноры принимают в Париже решение относительно помощи Молдове  | IP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60040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55679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/>
              <a:t>Вы сидите дома и слушаете музыку. Через некоторое время из розетки, в которую вы включили компьютер, начинает идти дым, и она трещит. Вилка не вытаскивается. Что нужно сделать? 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4258816" cy="4937760"/>
          </a:xfrm>
        </p:spPr>
        <p:txBody>
          <a:bodyPr/>
          <a:lstStyle/>
          <a:p>
            <a:pPr algn="r"/>
            <a:r>
              <a:rPr lang="ru-RU" sz="2800" b="1" dirty="0" smtClean="0">
                <a:latin typeface="Cambria" pitchFamily="18" charset="0"/>
              </a:rPr>
              <a:t>А) взять отвертку и починить розетку</a:t>
            </a:r>
          </a:p>
          <a:p>
            <a:pPr algn="r"/>
            <a:r>
              <a:rPr lang="ru-RU" sz="2800" b="1" dirty="0" smtClean="0">
                <a:latin typeface="Cambria" pitchFamily="18" charset="0"/>
              </a:rPr>
              <a:t>Б) взять чайник с водой и залить дымящуюся розетку</a:t>
            </a:r>
          </a:p>
          <a:p>
            <a:pPr algn="r"/>
            <a:r>
              <a:rPr lang="ru-RU" sz="2800" b="1" dirty="0" smtClean="0">
                <a:latin typeface="Cambria" pitchFamily="18" charset="0"/>
              </a:rPr>
              <a:t>В) отключить электричество, обрезать провод </a:t>
            </a:r>
          </a:p>
          <a:p>
            <a:pPr algn="r"/>
            <a:endParaRPr lang="ru-RU" dirty="0"/>
          </a:p>
        </p:txBody>
      </p:sp>
      <p:pic>
        <p:nvPicPr>
          <p:cNvPr id="5122" name="Picture 2" descr="ГО и ЧС информиру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324036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 вас загорелась одежда. Что будете делать?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>
                <a:latin typeface="Cambria" pitchFamily="18" charset="0"/>
              </a:rPr>
              <a:t>А) Остановитесь, упадете и покатитесь, сбивая пламя</a:t>
            </a:r>
          </a:p>
          <a:p>
            <a:r>
              <a:rPr lang="ru-RU" sz="2800" b="1" dirty="0" smtClean="0">
                <a:latin typeface="Cambria" pitchFamily="18" charset="0"/>
              </a:rPr>
              <a:t>Б) Побежите и постараетесь сорвать одежду</a:t>
            </a:r>
          </a:p>
          <a:p>
            <a:r>
              <a:rPr lang="ru-RU" sz="2800" b="1" dirty="0" smtClean="0">
                <a:latin typeface="Cambria" pitchFamily="18" charset="0"/>
              </a:rPr>
              <a:t>В) Завернетесь в одеяло или обмотаетесь плотной тканью</a:t>
            </a:r>
          </a:p>
          <a:p>
            <a:endParaRPr lang="ru-RU" dirty="0"/>
          </a:p>
        </p:txBody>
      </p:sp>
      <p:pic>
        <p:nvPicPr>
          <p:cNvPr id="4098" name="Picture 2" descr="Как потушить горящую одежду на челове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84984"/>
            <a:ext cx="4392488" cy="2869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Ты один дома, смотришь любимую передачу, и вдруг у тебя задымился телевизор. Что нужно сделать?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ru-RU" sz="2800" b="1" dirty="0" smtClean="0">
                <a:latin typeface="Cambria" pitchFamily="18" charset="0"/>
              </a:rPr>
              <a:t>А) Залить телевизор водой</a:t>
            </a:r>
            <a:br>
              <a:rPr lang="ru-RU" sz="2800" b="1" dirty="0" smtClean="0">
                <a:latin typeface="Cambria" pitchFamily="18" charset="0"/>
              </a:rPr>
            </a:br>
            <a:r>
              <a:rPr lang="ru-RU" sz="2800" b="1" dirty="0" smtClean="0">
                <a:latin typeface="Cambria" pitchFamily="18" charset="0"/>
              </a:rPr>
              <a:t>Б) Отключить ток, накинуть на телевизор плотную ткань, позвонить по телефону «112» </a:t>
            </a:r>
            <a:br>
              <a:rPr lang="ru-RU" sz="2800" b="1" dirty="0" smtClean="0">
                <a:latin typeface="Cambria" pitchFamily="18" charset="0"/>
              </a:rPr>
            </a:br>
            <a:r>
              <a:rPr lang="ru-RU" sz="2800" b="1" dirty="0" smtClean="0">
                <a:latin typeface="Cambria" pitchFamily="18" charset="0"/>
              </a:rPr>
              <a:t>В) Попытаться потушить, а если не получится, вызвать пожарных</a:t>
            </a:r>
          </a:p>
          <a:p>
            <a:endParaRPr lang="ru-RU" dirty="0">
              <a:latin typeface="Cambria" pitchFamily="18" charset="0"/>
            </a:endParaRPr>
          </a:p>
        </p:txBody>
      </p:sp>
      <p:pic>
        <p:nvPicPr>
          <p:cNvPr id="4" name="Picture 2" descr="http://cache.gawker.com/assets/images/7/2011/09/shutterstock_29714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8164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Каковы Ваши действия, если комната начала наполняться густым едким дымом?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74840" cy="4937760"/>
          </a:xfrm>
        </p:spPr>
        <p:txBody>
          <a:bodyPr/>
          <a:lstStyle/>
          <a:p>
            <a:pPr algn="r"/>
            <a:r>
              <a:rPr lang="ru-RU" sz="2800" b="1" dirty="0" smtClean="0">
                <a:latin typeface="Cambria" pitchFamily="18" charset="0"/>
              </a:rPr>
              <a:t>А) Откроете окно, не закрыв дверь    </a:t>
            </a:r>
          </a:p>
          <a:p>
            <a:pPr algn="r"/>
            <a:r>
              <a:rPr lang="ru-RU" sz="2800" b="1" dirty="0" smtClean="0">
                <a:latin typeface="Cambria" pitchFamily="18" charset="0"/>
              </a:rPr>
              <a:t>Б) Будете продвигаться к выходу   </a:t>
            </a:r>
          </a:p>
          <a:p>
            <a:pPr algn="r"/>
            <a:r>
              <a:rPr lang="ru-RU" sz="2800" b="1" dirty="0" smtClean="0">
                <a:latin typeface="Cambria" pitchFamily="18" charset="0"/>
              </a:rPr>
              <a:t>В) Закроете рот и нос мокрым носовым платком и будете продвигаться к выходу, прижимаясь к полу  </a:t>
            </a:r>
          </a:p>
          <a:p>
            <a:endParaRPr lang="ru-RU" dirty="0"/>
          </a:p>
        </p:txBody>
      </p:sp>
      <p:sp>
        <p:nvSpPr>
          <p:cNvPr id="2052" name="AutoShape 4" descr="Дымовые шашки от тараканов - отзывы и инструкция по применени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Дымовые шашки от тараканов - отзывы и инструкция по применению"/>
          <p:cNvPicPr>
            <a:picLocks noChangeAspect="1" noChangeArrowheads="1"/>
          </p:cNvPicPr>
          <p:nvPr/>
        </p:nvPicPr>
        <p:blipFill>
          <a:blip r:embed="rId2" cstate="print"/>
          <a:srcRect t="7829"/>
          <a:stretch>
            <a:fillRect/>
          </a:stretch>
        </p:blipFill>
        <p:spPr bwMode="auto">
          <a:xfrm>
            <a:off x="5076056" y="1556792"/>
            <a:ext cx="360040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1 марта отмечается Всемирный День Гражданской обороны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Основатель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5122912" cy="3672408"/>
          </a:xfrm>
        </p:spPr>
        <p:txBody>
          <a:bodyPr/>
          <a:lstStyle/>
          <a:p>
            <a:pPr algn="r"/>
            <a:r>
              <a:rPr lang="ru-RU" dirty="0" smtClean="0"/>
              <a:t>Основателем выступил французский генерал медицинской службы Жорж </a:t>
            </a:r>
            <a:r>
              <a:rPr lang="ru-RU" dirty="0" err="1" smtClean="0"/>
              <a:t>Сен-Поль</a:t>
            </a:r>
            <a:r>
              <a:rPr lang="ru-RU" dirty="0" smtClean="0"/>
              <a:t>. Впоследствии Ассоциация была преобразована в </a:t>
            </a:r>
            <a:r>
              <a:rPr lang="ru-RU" b="1" dirty="0" smtClean="0"/>
              <a:t>М</a:t>
            </a:r>
            <a:r>
              <a:rPr lang="ru-RU" dirty="0" smtClean="0"/>
              <a:t>еждународную </a:t>
            </a:r>
            <a:r>
              <a:rPr lang="ru-RU" b="1" dirty="0" smtClean="0"/>
              <a:t>О</a:t>
            </a:r>
            <a:r>
              <a:rPr lang="ru-RU" dirty="0" smtClean="0"/>
              <a:t>рганизацию </a:t>
            </a:r>
            <a:r>
              <a:rPr lang="ru-RU" b="1" dirty="0" smtClean="0"/>
              <a:t>Г</a:t>
            </a:r>
            <a:r>
              <a:rPr lang="ru-RU" dirty="0" smtClean="0"/>
              <a:t>ражданской </a:t>
            </a:r>
            <a:r>
              <a:rPr lang="ru-RU" b="1" dirty="0" smtClean="0"/>
              <a:t>О</a:t>
            </a:r>
            <a:r>
              <a:rPr lang="ru-RU" dirty="0" smtClean="0"/>
              <a:t>бороны (МОГО). </a:t>
            </a:r>
          </a:p>
          <a:p>
            <a:endParaRPr lang="ru-RU" dirty="0"/>
          </a:p>
        </p:txBody>
      </p:sp>
      <p:pic>
        <p:nvPicPr>
          <p:cNvPr id="28676" name="Picture 4" descr="Сен-Поль, Жорж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2880320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Среди направлений деятельности МОГО следует выделить следующие: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ru-RU" dirty="0" smtClean="0">
                <a:latin typeface="Cambria" pitchFamily="18" charset="0"/>
              </a:rPr>
              <a:t>подготовка национальных кадров в области управления в период чрезвычайных ситуаций</a:t>
            </a:r>
            <a:r>
              <a:rPr lang="en-US" dirty="0" smtClean="0">
                <a:latin typeface="Cambria" pitchFamily="18" charset="0"/>
              </a:rPr>
              <a:t>;</a:t>
            </a:r>
            <a:r>
              <a:rPr lang="ru-RU" dirty="0" smtClean="0">
                <a:latin typeface="Cambria" pitchFamily="18" charset="0"/>
              </a:rPr>
              <a:t> </a:t>
            </a:r>
          </a:p>
          <a:p>
            <a:pPr lvl="0" algn="just" fontAlgn="base"/>
            <a:r>
              <a:rPr lang="ru-RU" dirty="0" smtClean="0">
                <a:latin typeface="Cambria" pitchFamily="18" charset="0"/>
              </a:rPr>
              <a:t>оказание технической помощи государствам в создании и совершенствовании систем предупреждения чрезвычайных ситуаций и защиты населения; </a:t>
            </a:r>
          </a:p>
          <a:p>
            <a:pPr lvl="0" algn="just" fontAlgn="base"/>
            <a:r>
              <a:rPr lang="ru-RU" dirty="0" smtClean="0">
                <a:latin typeface="Cambria" pitchFamily="18" charset="0"/>
              </a:rPr>
              <a:t>пропаганда опыта и знаний по гражданской обороне и вопросам управления в период чрезвычайных ситуаций.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</p:spPr>
        <p:txBody>
          <a:bodyPr/>
          <a:lstStyle/>
          <a:p>
            <a:pPr algn="just"/>
            <a:r>
              <a:rPr lang="ru-RU" dirty="0" smtClean="0">
                <a:latin typeface="Cambria" pitchFamily="18" charset="0"/>
              </a:rPr>
              <a:t>Всемирный день гражданской обороны, установленный в 1990 году, отмечается </a:t>
            </a:r>
            <a:r>
              <a:rPr lang="ru-RU" b="1" dirty="0" smtClean="0">
                <a:latin typeface="Cambria" pitchFamily="18" charset="0"/>
              </a:rPr>
              <a:t>с целью привлечения внимания мировой общественности к значению Гражданской защиты</a:t>
            </a:r>
            <a:r>
              <a:rPr lang="ru-RU" dirty="0" smtClean="0">
                <a:latin typeface="Cambria" pitchFamily="18" charset="0"/>
              </a:rPr>
              <a:t> и </a:t>
            </a:r>
            <a:r>
              <a:rPr lang="ru-RU" b="1" dirty="0" smtClean="0">
                <a:latin typeface="Cambria" pitchFamily="18" charset="0"/>
              </a:rPr>
              <a:t>повышения готовности населения к самозащите в случае бедствий или аварий</a:t>
            </a:r>
            <a:r>
              <a:rPr lang="ru-RU" dirty="0" smtClean="0">
                <a:latin typeface="Cambria" pitchFamily="18" charset="0"/>
              </a:rPr>
              <a:t>, а также чтобы </a:t>
            </a:r>
            <a:r>
              <a:rPr lang="ru-RU" b="1" dirty="0" smtClean="0">
                <a:latin typeface="Cambria" pitchFamily="18" charset="0"/>
              </a:rPr>
              <a:t>отдать дань уважения усилиям и самопожертвованию персонала национальных служб гражданской защиты в их борьбе с бедствиями</a:t>
            </a:r>
            <a:r>
              <a:rPr lang="ru-RU" dirty="0" smtClean="0">
                <a:latin typeface="Cambria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Как стать спасателем МЧС"/>
          <p:cNvPicPr>
            <a:picLocks noChangeAspect="1" noChangeArrowheads="1"/>
          </p:cNvPicPr>
          <p:nvPr/>
        </p:nvPicPr>
        <p:blipFill>
          <a:blip r:embed="rId2" cstate="print"/>
          <a:srcRect r="30000"/>
          <a:stretch>
            <a:fillRect/>
          </a:stretch>
        </p:blipFill>
        <p:spPr bwMode="auto">
          <a:xfrm>
            <a:off x="5868144" y="4149080"/>
            <a:ext cx="2736304" cy="188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937760"/>
          </a:xfrm>
        </p:spPr>
        <p:txBody>
          <a:bodyPr/>
          <a:lstStyle/>
          <a:p>
            <a:pPr algn="just"/>
            <a:r>
              <a:rPr lang="ru-RU" dirty="0" smtClean="0"/>
              <a:t>МЧС России вошло в Международную организацию гражданской обороны </a:t>
            </a:r>
            <a:r>
              <a:rPr lang="ru-RU" b="1" dirty="0" smtClean="0"/>
              <a:t>в 1993 году</a:t>
            </a:r>
            <a:r>
              <a:rPr lang="ru-RU" dirty="0" smtClean="0"/>
              <a:t>, имеет в постоянном секретариате МОГО представителей и участвует во всех основных мероприятиях, проводимых этой организацией. </a:t>
            </a:r>
          </a:p>
          <a:p>
            <a:pPr algn="just"/>
            <a:r>
              <a:rPr lang="ru-RU" b="1" dirty="0" smtClean="0"/>
              <a:t>День гражданской обороны МЧС России отмечается 4 октября.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5602" name="Picture 2" descr="В Грозном спасатели МЧС России отточили навыки беспарашютного  десантирования - Обще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288032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Российские спасатели завершили миссию в разрушенном Непале // НТВ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437112"/>
            <a:ext cx="284897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33010" y="4005064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Правила пожарной безопасности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7784" y="5157192"/>
            <a:ext cx="5544616" cy="533400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В случае пожара в  школе 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Пожар в школе №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5602"/>
            <a:ext cx="464451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1">
      <a:dk1>
        <a:sysClr val="windowText" lastClr="000000"/>
      </a:dk1>
      <a:lt1>
        <a:sysClr val="window" lastClr="FFFFFF"/>
      </a:lt1>
      <a:dk2>
        <a:srgbClr val="3667C4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531</TotalTime>
  <Words>1565</Words>
  <Application>Microsoft Office PowerPoint</Application>
  <PresentationFormat>Экран (4:3)</PresentationFormat>
  <Paragraphs>125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Начальная</vt:lpstr>
      <vt:lpstr>Презентация PowerPoint</vt:lpstr>
      <vt:lpstr>Что такое гражданская оборона? </vt:lpstr>
      <vt:lpstr>Гражданская оборона </vt:lpstr>
      <vt:lpstr>     История</vt:lpstr>
      <vt:lpstr>Основатель</vt:lpstr>
      <vt:lpstr>Среди направлений деятельности МОГО следует выделить следующие: </vt:lpstr>
      <vt:lpstr>Презентация PowerPoint</vt:lpstr>
      <vt:lpstr>Презентация PowerPoint</vt:lpstr>
      <vt:lpstr>Правила пожарной безопасности  </vt:lpstr>
      <vt:lpstr>Презентация PowerPoint</vt:lpstr>
      <vt:lpstr>Презентация PowerPoint</vt:lpstr>
      <vt:lpstr>Презентация PowerPoint</vt:lpstr>
      <vt:lpstr>Правила пожарной безопасности  </vt:lpstr>
      <vt:lpstr>Презентация PowerPoint</vt:lpstr>
      <vt:lpstr>Чем можно тушить огонь  на ранней стадии?  </vt:lpstr>
      <vt:lpstr>Презентация PowerPoint</vt:lpstr>
      <vt:lpstr>Презентация PowerPoint</vt:lpstr>
      <vt:lpstr>Как использовать огнетушитель </vt:lpstr>
      <vt:lpstr>Презентация PowerPoint</vt:lpstr>
      <vt:lpstr>Как выбраться из пожара дома</vt:lpstr>
      <vt:lpstr>Презентация PowerPoint</vt:lpstr>
      <vt:lpstr>Презентация PowerPoint</vt:lpstr>
      <vt:lpstr>Статистика опасных ситуаций</vt:lpstr>
      <vt:lpstr>Презентация PowerPoint</vt:lpstr>
      <vt:lpstr>Презентация PowerPoint</vt:lpstr>
      <vt:lpstr>Как защищаться от опасностей? </vt:lpstr>
      <vt:lpstr>Презентация PowerPoint</vt:lpstr>
      <vt:lpstr>ПОМНИ! </vt:lpstr>
      <vt:lpstr>Викторина </vt:lpstr>
      <vt:lpstr>Началось землетрясение.  Ваши действия? </vt:lpstr>
      <vt:lpstr>Гроза застала Вас в лесу. Что делать? </vt:lpstr>
      <vt:lpstr>Если вас отрезало огнем в квартире на пятом этаже (телефона нет), что будете делать? </vt:lpstr>
      <vt:lpstr>Вы гуляете в парке и видите большую коробку оставленную без присмотра. Оттуда раздается тикающий звук. Что нужно сделать?</vt:lpstr>
      <vt:lpstr>Если во время купания у Вас свело ногу, какие предпринять действия?</vt:lpstr>
      <vt:lpstr>Если при разжигании газовой колонки или духовки газовой плиты спичка погасла, не успев воспламенить газ, что будете делать? </vt:lpstr>
      <vt:lpstr>При получении штормового предупреждения нужно</vt:lpstr>
      <vt:lpstr>Что означает звуковой сигнал – сирена при чрезвычайных ситуациях? </vt:lpstr>
      <vt:lpstr>Если при приготовлении пищи загорелся жир на сковородке? </vt:lpstr>
      <vt:lpstr>Если загорелась электропроводка? </vt:lpstr>
      <vt:lpstr>Вы сидите дома и слушаете музыку. Через некоторое время из розетки, в которую вы включили компьютер, начинает идти дым, и она трещит. Вилка не вытаскивается. Что нужно сделать? </vt:lpstr>
      <vt:lpstr>На вас загорелась одежда. Что будете делать?  </vt:lpstr>
      <vt:lpstr>Ты один дома, смотришь любимую передачу, и вдруг у тебя задымился телевизор. Что нужно сделать? </vt:lpstr>
      <vt:lpstr>Каковы Ваши действия, если комната начала наполняться густым едким дымом?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ugz04</dc:creator>
  <cp:lastModifiedBy>Федорова Дарья Александровна</cp:lastModifiedBy>
  <cp:revision>36</cp:revision>
  <dcterms:created xsi:type="dcterms:W3CDTF">2023-02-20T08:17:24Z</dcterms:created>
  <dcterms:modified xsi:type="dcterms:W3CDTF">2025-02-13T03:00:52Z</dcterms:modified>
</cp:coreProperties>
</file>